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910" r:id="rId2"/>
    <p:sldId id="928" r:id="rId3"/>
    <p:sldId id="929" r:id="rId4"/>
    <p:sldId id="930" r:id="rId5"/>
    <p:sldId id="931" r:id="rId6"/>
    <p:sldId id="932" r:id="rId7"/>
    <p:sldId id="933" r:id="rId8"/>
  </p:sldIdLst>
  <p:sldSz cx="9902825" cy="6858000"/>
  <p:notesSz cx="7315200" cy="9601200"/>
  <p:defaultTextStyle>
    <a:defPPr>
      <a:defRPr lang="en-US"/>
    </a:defPPr>
    <a:lvl1pPr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>
          <p15:clr>
            <a:srgbClr val="A4A3A4"/>
          </p15:clr>
        </p15:guide>
        <p15:guide id="2" pos="30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CC"/>
    <a:srgbClr val="FF6600"/>
    <a:srgbClr val="33CCCC"/>
    <a:srgbClr val="00FFFF"/>
    <a:srgbClr val="66FFFF"/>
    <a:srgbClr val="FFFFCC"/>
    <a:srgbClr val="CC3300"/>
    <a:srgbClr val="CCFF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99636" autoAdjust="0"/>
  </p:normalViewPr>
  <p:slideViewPr>
    <p:cSldViewPr snapToGrid="0">
      <p:cViewPr varScale="1">
        <p:scale>
          <a:sx n="87" d="100"/>
          <a:sy n="87" d="100"/>
        </p:scale>
        <p:origin x="1368" y="67"/>
      </p:cViewPr>
      <p:guideLst>
        <p:guide orient="horz" pos="2136"/>
        <p:guide pos="30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869" y="2280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5753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25913" y="0"/>
            <a:ext cx="315753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algn="r"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GB"/>
              <a:t>15 giugno 2000</a:t>
            </a:r>
          </a:p>
        </p:txBody>
      </p:sp>
      <p:sp>
        <p:nvSpPr>
          <p:cNvPr id="137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3363"/>
            <a:ext cx="3157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GB"/>
              <a:t>The data storage challenge for LHC-   Part I - The technology </a:t>
            </a:r>
          </a:p>
        </p:txBody>
      </p:sp>
      <p:sp>
        <p:nvSpPr>
          <p:cNvPr id="137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25913" y="9123363"/>
            <a:ext cx="3157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algn="r"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fld id="{F0EE09F5-DE33-45FB-AD2B-833EA9E8690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69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397250" y="9123363"/>
            <a:ext cx="3571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953" tIns="47978" rIns="95953" bIns="47978" anchor="ctr">
            <a:spAutoFit/>
          </a:bodyPr>
          <a:lstStyle/>
          <a:p>
            <a:pPr algn="ctr" defTabSz="952500">
              <a:spcBef>
                <a:spcPct val="50000"/>
              </a:spcBef>
            </a:pPr>
            <a:fld id="{F377A969-9BF3-4FCC-9D97-5E32E1DBD98D}" type="slidenum">
              <a:rPr lang="en-GB" sz="1000" b="0">
                <a:solidFill>
                  <a:schemeClr val="tx1"/>
                </a:solidFill>
                <a:effectLst/>
                <a:latin typeface="Times New Roman" pitchFamily="18" charset="0"/>
              </a:rPr>
              <a:pPr algn="ctr" defTabSz="952500">
                <a:spcBef>
                  <a:spcPct val="50000"/>
                </a:spcBef>
              </a:pPr>
              <a:t>‹#›</a:t>
            </a:fld>
            <a:endParaRPr lang="en-GB" sz="1000" b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1968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01638" y="1952625"/>
            <a:ext cx="8577262" cy="808038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189038" y="3894138"/>
            <a:ext cx="7529512" cy="1752600"/>
          </a:xfrm>
          <a:ln>
            <a:noFill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42" name="Rectangle 46"/>
          <p:cNvSpPr>
            <a:spLocks noChangeArrowheads="1"/>
          </p:cNvSpPr>
          <p:nvPr/>
        </p:nvSpPr>
        <p:spPr bwMode="auto">
          <a:xfrm>
            <a:off x="7140575" y="6483350"/>
            <a:ext cx="23923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r">
              <a:lnSpc>
                <a:spcPct val="100000"/>
              </a:lnSpc>
            </a:pPr>
            <a:r>
              <a:rPr lang="en-US" sz="10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Silvia Dalla Torre</a:t>
            </a:r>
          </a:p>
        </p:txBody>
      </p:sp>
      <p:sp>
        <p:nvSpPr>
          <p:cNvPr id="4143" name="Rectangle 4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9125" y="6437313"/>
            <a:ext cx="3048000" cy="2873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dt" sz="quarter" idx="2"/>
          </p:nvPr>
        </p:nvSpPr>
        <p:spPr>
          <a:xfrm>
            <a:off x="341313" y="6435725"/>
            <a:ext cx="1844675" cy="285750"/>
          </a:xfrm>
        </p:spPr>
        <p:txBody>
          <a:bodyPr/>
          <a:lstStyle>
            <a:lvl1pPr>
              <a:defRPr sz="1000">
                <a:latin typeface="Helvetica" pitchFamily="34" charset="0"/>
              </a:defRPr>
            </a:lvl1pPr>
          </a:lstStyle>
          <a:p>
            <a:endParaRPr lang="en-US"/>
          </a:p>
        </p:txBody>
      </p:sp>
      <p:pic>
        <p:nvPicPr>
          <p:cNvPr id="4351" name="Picture 255" descr="compas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9475" y="2998788"/>
            <a:ext cx="485775" cy="4667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10 </a:t>
            </a:r>
            <a:r>
              <a:rPr lang="it-IT" dirty="0" err="1" smtClean="0"/>
              <a:t>Jan</a:t>
            </a:r>
            <a:r>
              <a:rPr lang="it-IT" dirty="0" smtClean="0"/>
              <a:t> 2018                                           </a:t>
            </a:r>
            <a:r>
              <a:rPr lang="en-US" dirty="0" smtClean="0"/>
              <a:t> </a:t>
            </a:r>
            <a:r>
              <a:rPr lang="en-US" dirty="0" smtClean="0"/>
              <a:t>Advisory Committee report, July 2017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4913" y="0"/>
            <a:ext cx="2347912" cy="6315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9588" y="0"/>
            <a:ext cx="6892925" cy="6315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10 </a:t>
            </a:r>
            <a:r>
              <a:rPr lang="it-IT" dirty="0" err="1" smtClean="0"/>
              <a:t>Jan</a:t>
            </a:r>
            <a:r>
              <a:rPr lang="it-IT" dirty="0" smtClean="0"/>
              <a:t> 2018                                           </a:t>
            </a:r>
            <a:r>
              <a:rPr lang="en-US" dirty="0" smtClean="0"/>
              <a:t> </a:t>
            </a:r>
            <a:r>
              <a:rPr lang="en-US" dirty="0" smtClean="0"/>
              <a:t>Advisory Committee report, July 2017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4313" y="0"/>
            <a:ext cx="7148512" cy="984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 smtClean="0"/>
              <a:t>10 </a:t>
            </a:r>
            <a:r>
              <a:rPr lang="it-IT" dirty="0" err="1" smtClean="0"/>
              <a:t>Jan</a:t>
            </a:r>
            <a:r>
              <a:rPr lang="it-IT" dirty="0" smtClean="0"/>
              <a:t> 2018                                           </a:t>
            </a:r>
            <a:r>
              <a:rPr lang="en-US" dirty="0" smtClean="0"/>
              <a:t> </a:t>
            </a:r>
            <a:r>
              <a:rPr lang="en-US" dirty="0" smtClean="0"/>
              <a:t>Advisory Committee report, July 2017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10 </a:t>
            </a:r>
            <a:r>
              <a:rPr lang="it-IT" dirty="0" err="1" smtClean="0"/>
              <a:t>Jan</a:t>
            </a:r>
            <a:r>
              <a:rPr lang="it-IT" dirty="0" smtClean="0"/>
              <a:t> 2018                                           </a:t>
            </a:r>
            <a:r>
              <a:rPr lang="en-US" dirty="0" smtClean="0"/>
              <a:t> </a:t>
            </a:r>
            <a:r>
              <a:rPr lang="en-US" dirty="0" smtClean="0"/>
              <a:t>Advisory Committee report, July 2017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169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169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10 </a:t>
            </a:r>
            <a:r>
              <a:rPr lang="it-IT" dirty="0" err="1" smtClean="0"/>
              <a:t>Jan</a:t>
            </a:r>
            <a:r>
              <a:rPr lang="it-IT" dirty="0" smtClean="0"/>
              <a:t> 2018                                           </a:t>
            </a:r>
            <a:r>
              <a:rPr lang="en-US" dirty="0" smtClean="0"/>
              <a:t> </a:t>
            </a:r>
            <a:r>
              <a:rPr lang="en-US" dirty="0" smtClean="0"/>
              <a:t>Advisory Committee report, July 2017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10 </a:t>
            </a:r>
            <a:r>
              <a:rPr lang="it-IT" dirty="0" err="1" smtClean="0"/>
              <a:t>Jan</a:t>
            </a:r>
            <a:r>
              <a:rPr lang="it-IT" dirty="0" smtClean="0"/>
              <a:t> 2018                                           </a:t>
            </a:r>
            <a:r>
              <a:rPr lang="en-US" dirty="0" smtClean="0"/>
              <a:t> </a:t>
            </a:r>
            <a:r>
              <a:rPr lang="en-US" dirty="0" smtClean="0"/>
              <a:t>Advisory Committee report, July 2017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10 </a:t>
            </a:r>
            <a:r>
              <a:rPr lang="it-IT" dirty="0" err="1" smtClean="0"/>
              <a:t>Jan</a:t>
            </a:r>
            <a:r>
              <a:rPr lang="it-IT" dirty="0" smtClean="0"/>
              <a:t> 2018                                           </a:t>
            </a:r>
            <a:r>
              <a:rPr lang="en-US" dirty="0" smtClean="0"/>
              <a:t> </a:t>
            </a:r>
            <a:r>
              <a:rPr lang="en-US" dirty="0" smtClean="0"/>
              <a:t>Advisory Committee report, July 2017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10 </a:t>
            </a:r>
            <a:r>
              <a:rPr lang="it-IT" dirty="0" err="1" smtClean="0"/>
              <a:t>Jan</a:t>
            </a:r>
            <a:r>
              <a:rPr lang="it-IT" dirty="0" smtClean="0"/>
              <a:t> 2018                                           </a:t>
            </a:r>
            <a:r>
              <a:rPr lang="en-US" dirty="0" smtClean="0"/>
              <a:t> </a:t>
            </a:r>
            <a:r>
              <a:rPr lang="en-US" dirty="0" smtClean="0"/>
              <a:t>Advisory Committee report, July 2017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10 </a:t>
            </a:r>
            <a:r>
              <a:rPr lang="it-IT" dirty="0" err="1" smtClean="0"/>
              <a:t>Jan</a:t>
            </a:r>
            <a:r>
              <a:rPr lang="it-IT" dirty="0" smtClean="0"/>
              <a:t> 2018                                           </a:t>
            </a:r>
            <a:r>
              <a:rPr lang="en-US" dirty="0" smtClean="0"/>
              <a:t> </a:t>
            </a:r>
            <a:r>
              <a:rPr lang="en-US" dirty="0" smtClean="0"/>
              <a:t>Advisory Committee report, July 2017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7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913" y="273050"/>
            <a:ext cx="55356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7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10 </a:t>
            </a:r>
            <a:r>
              <a:rPr lang="it-IT" dirty="0" err="1" smtClean="0"/>
              <a:t>Jan</a:t>
            </a:r>
            <a:r>
              <a:rPr lang="it-IT" dirty="0" smtClean="0"/>
              <a:t> 2018                                           </a:t>
            </a:r>
            <a:r>
              <a:rPr lang="en-US" dirty="0" smtClean="0"/>
              <a:t> </a:t>
            </a:r>
            <a:r>
              <a:rPr lang="en-US" dirty="0" smtClean="0"/>
              <a:t>Advisory Committee report, July 2017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042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042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042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10 </a:t>
            </a:r>
            <a:r>
              <a:rPr lang="it-IT" dirty="0" err="1" smtClean="0"/>
              <a:t>Jan</a:t>
            </a:r>
            <a:r>
              <a:rPr lang="it-IT" dirty="0" smtClean="0"/>
              <a:t> 2018                                           </a:t>
            </a:r>
            <a:r>
              <a:rPr lang="en-US" dirty="0" smtClean="0"/>
              <a:t> </a:t>
            </a:r>
            <a:r>
              <a:rPr lang="en-US" dirty="0" smtClean="0"/>
              <a:t>Advisory Committee report, July 2017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320800" y="10160"/>
            <a:ext cx="7397750" cy="98425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003366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9588" y="1176338"/>
            <a:ext cx="8863012" cy="5138737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85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6863" y="6678613"/>
            <a:ext cx="8421687" cy="17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r>
              <a:rPr lang="it-IT" dirty="0" smtClean="0"/>
              <a:t>10 </a:t>
            </a:r>
            <a:r>
              <a:rPr lang="it-IT" dirty="0" err="1" smtClean="0"/>
              <a:t>Jan</a:t>
            </a:r>
            <a:r>
              <a:rPr lang="it-IT" dirty="0" smtClean="0"/>
              <a:t> 2018                                           </a:t>
            </a:r>
            <a:r>
              <a:rPr lang="en-US" dirty="0" smtClean="0"/>
              <a:t> </a:t>
            </a:r>
            <a:r>
              <a:rPr lang="en-US" dirty="0" smtClean="0"/>
              <a:t>Advisory Committee report, July 2017</a:t>
            </a:r>
            <a:r>
              <a:rPr lang="en-US" dirty="0"/>
              <a:t>		Silvia DALLA TORRE</a:t>
            </a:r>
          </a:p>
          <a:p>
            <a:endParaRPr lang="en-US" dirty="0"/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auto">
          <a:xfrm>
            <a:off x="7997825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1" hangingPunct="1">
              <a:lnSpc>
                <a:spcPct val="100000"/>
              </a:lnSpc>
            </a:pPr>
            <a:fld id="{9A115F6C-74EA-4BD9-8CC9-31AE54DB4437}" type="slidenum">
              <a:rPr lang="en-US" b="0">
                <a:solidFill>
                  <a:schemeClr val="tx1"/>
                </a:solidFill>
                <a:effectLst/>
                <a:latin typeface="Comic Sans MS" pitchFamily="66" charset="0"/>
              </a:rPr>
              <a:pPr algn="r" eaLnBrk="1" hangingPunct="1">
                <a:lnSpc>
                  <a:spcPct val="100000"/>
                </a:lnSpc>
              </a:pPr>
              <a:t>‹#›</a:t>
            </a:fld>
            <a:endParaRPr lang="en-US" b="0"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92" name="Line 68"/>
          <p:cNvSpPr>
            <a:spLocks noChangeShapeType="1"/>
          </p:cNvSpPr>
          <p:nvPr/>
        </p:nvSpPr>
        <p:spPr bwMode="auto">
          <a:xfrm>
            <a:off x="0" y="1000125"/>
            <a:ext cx="9902825" cy="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endParaRPr lang="en-US"/>
          </a:p>
        </p:txBody>
      </p:sp>
      <p:sp>
        <p:nvSpPr>
          <p:cNvPr id="1093" name="Line 69"/>
          <p:cNvSpPr>
            <a:spLocks noChangeShapeType="1"/>
          </p:cNvSpPr>
          <p:nvPr/>
        </p:nvSpPr>
        <p:spPr bwMode="auto">
          <a:xfrm flipV="1">
            <a:off x="0" y="6472238"/>
            <a:ext cx="9902825" cy="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endParaRPr lang="en-US"/>
          </a:p>
        </p:txBody>
      </p:sp>
      <p:pic>
        <p:nvPicPr>
          <p:cNvPr id="1094" name="Picture 70" descr="Logo_INFN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810625" y="6515100"/>
            <a:ext cx="6127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/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 b="1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Font typeface="Wingdings" pitchFamily="2" charset="2"/>
        <a:buChar char="§"/>
        <a:defRPr b="1">
          <a:solidFill>
            <a:srgbClr val="0000CC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SzPct val="40000"/>
        <a:buFont typeface="Wingdings" pitchFamily="2" charset="2"/>
        <a:buChar char="¨"/>
        <a:defRPr sz="1600" b="1">
          <a:solidFill>
            <a:srgbClr val="0000CC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 sz="1400" b="1">
          <a:solidFill>
            <a:srgbClr val="0000CC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rgbClr val="0000CC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863" y="-3788"/>
            <a:ext cx="9268097" cy="984250"/>
          </a:xfrm>
        </p:spPr>
        <p:txBody>
          <a:bodyPr/>
          <a:lstStyle/>
          <a:p>
            <a:r>
              <a:rPr lang="en-US" sz="3000" dirty="0" smtClean="0"/>
              <a:t>In the report about INFN activity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10 </a:t>
            </a:r>
            <a:r>
              <a:rPr lang="it-IT" dirty="0" err="1" smtClean="0"/>
              <a:t>Jan</a:t>
            </a:r>
            <a:r>
              <a:rPr lang="it-IT" dirty="0" smtClean="0"/>
              <a:t> 2018                                           </a:t>
            </a:r>
            <a:r>
              <a:rPr lang="en-US" dirty="0" smtClean="0"/>
              <a:t> </a:t>
            </a:r>
            <a:r>
              <a:rPr lang="en-US" dirty="0" smtClean="0"/>
              <a:t>Advisory Committee report, July 2017</a:t>
            </a:r>
            <a:r>
              <a:rPr lang="en-US" b="1" dirty="0" smtClean="0"/>
              <a:t>		</a:t>
            </a:r>
            <a:r>
              <a:rPr lang="en-US" dirty="0" smtClean="0"/>
              <a:t>Silvia DALLA TORRE</a:t>
            </a:r>
          </a:p>
          <a:p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09007" y="1124307"/>
            <a:ext cx="9450976" cy="5289556"/>
          </a:xfrm>
          <a:ln>
            <a:solidFill>
              <a:srgbClr val="0000CC"/>
            </a:solidFill>
          </a:ln>
        </p:spPr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COMMENTS</a:t>
            </a:r>
          </a:p>
          <a:p>
            <a:r>
              <a:rPr lang="en-US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THGEM is an old detector concept </a:t>
            </a:r>
            <a:r>
              <a:rPr lang="en-US" sz="1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(15-20 </a:t>
            </a:r>
            <a:r>
              <a:rPr lang="en-US" sz="1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years)</a:t>
            </a:r>
            <a:endParaRPr lang="en-US" sz="1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Coupling THGEMs and </a:t>
            </a:r>
            <a:r>
              <a:rPr lang="en-US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Nanodiamond</a:t>
            </a:r>
            <a:r>
              <a:rPr lang="en-US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(ND) photocathode: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Working down to 140 nm critical because of</a:t>
            </a:r>
          </a:p>
          <a:p>
            <a:pPr lvl="2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Chromatic dispersion</a:t>
            </a:r>
          </a:p>
          <a:p>
            <a:pPr lvl="2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Media transparency </a:t>
            </a:r>
          </a:p>
          <a:p>
            <a:pPr lvl="2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Issues of THGEM outgassing</a:t>
            </a:r>
          </a:p>
          <a:p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not using MCP coupled to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</a:t>
            </a:r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(NIMA 535 (2004)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334, NIMA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553 (2005)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76)</a:t>
            </a:r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RECOMMENDATION</a:t>
            </a:r>
          </a:p>
          <a:p>
            <a:r>
              <a:rPr lang="en-US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lang="en-US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photocathode material is very interesting </a:t>
            </a:r>
            <a:endParaRPr lang="en-US" dirty="0" smtClean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important </a:t>
            </a:r>
            <a:r>
              <a:rPr lang="en-U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 understand more thoroughly how the operation at very short wavelengths will actually occur </a:t>
            </a:r>
            <a:endParaRPr lang="en-US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Thick </a:t>
            </a:r>
            <a:r>
              <a:rPr lang="en-U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GEMs will complicate that picture </a:t>
            </a:r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because of G-10 outgassing </a:t>
            </a:r>
            <a:r>
              <a:rPr lang="en-U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water </a:t>
            </a:r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n-US" dirty="0"/>
          </a:p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392093" y="928171"/>
            <a:ext cx="335861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effectLst/>
              </a:rPr>
              <a:t>Summarized in short form</a:t>
            </a:r>
            <a:endParaRPr lang="en-US" sz="2000" i="1" dirty="0">
              <a:solidFill>
                <a:srgbClr val="0000CC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5218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969" y="10160"/>
            <a:ext cx="8801099" cy="984250"/>
          </a:xfrm>
        </p:spPr>
        <p:txBody>
          <a:bodyPr/>
          <a:lstStyle/>
          <a:p>
            <a:r>
              <a:rPr lang="en-US" dirty="0" smtClean="0"/>
              <a:t>THE CONTEXT OF THE INFN R&amp;D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10 Jan 2018                                           </a:t>
            </a:r>
            <a:r>
              <a:rPr lang="en-US" smtClean="0"/>
              <a:t> Advisory Committee report, July 2017</a:t>
            </a:r>
            <a:r>
              <a:rPr lang="en-US" b="1" smtClean="0"/>
              <a:t>		</a:t>
            </a:r>
            <a:r>
              <a:rPr lang="en-US" smtClean="0"/>
              <a:t>Silvia DALLA TORRE</a:t>
            </a:r>
          </a:p>
          <a:p>
            <a:endParaRPr lang="en-US" dirty="0"/>
          </a:p>
        </p:txBody>
      </p:sp>
      <p:sp>
        <p:nvSpPr>
          <p:cNvPr id="17" name="Content Placeholder 8"/>
          <p:cNvSpPr>
            <a:spLocks noGrp="1"/>
          </p:cNvSpPr>
          <p:nvPr>
            <p:ph sz="half" idx="1"/>
          </p:nvPr>
        </p:nvSpPr>
        <p:spPr>
          <a:xfrm>
            <a:off x="59267" y="1049867"/>
            <a:ext cx="4804833" cy="5384799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>
                <a:solidFill>
                  <a:srgbClr val="C00000"/>
                </a:solidFill>
              </a:rPr>
              <a:t>Low p</a:t>
            </a:r>
            <a:r>
              <a:rPr lang="en-US" dirty="0" smtClean="0"/>
              <a:t> </a:t>
            </a:r>
            <a:r>
              <a:rPr lang="en-US" sz="2000" dirty="0" smtClean="0"/>
              <a:t>(&lt; 5-6 GeV/c, higher ?)</a:t>
            </a:r>
          </a:p>
          <a:p>
            <a:r>
              <a:rPr lang="en-US" sz="1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Options</a:t>
            </a:r>
          </a:p>
          <a:p>
            <a:pPr lvl="1"/>
            <a:r>
              <a:rPr lang="en-US" sz="1400" u="sng" dirty="0">
                <a:latin typeface="Arial" panose="020B0604020202020204" pitchFamily="34" charset="0"/>
                <a:cs typeface="Arial" panose="020B0604020202020204" pitchFamily="34" charset="0"/>
              </a:rPr>
              <a:t>Proximity focusing </a:t>
            </a:r>
            <a:r>
              <a:rPr lang="en-US" sz="1400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RICHes</a:t>
            </a:r>
            <a:r>
              <a:rPr lang="en-US" sz="1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using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(or analogous) </a:t>
            </a:r>
          </a:p>
          <a:p>
            <a:pPr lvl="2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aerogel</a:t>
            </a:r>
          </a:p>
          <a:p>
            <a:pPr lvl="1"/>
            <a:r>
              <a:rPr lang="en-US" sz="1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DIRC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&amp; derived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detectors</a:t>
            </a:r>
          </a:p>
          <a:p>
            <a:pPr lvl="2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FDIRC, TOP, TORCH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lvl="1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Alternative approaches</a:t>
            </a:r>
          </a:p>
          <a:p>
            <a:pPr lvl="2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lang="en-US" sz="1400" u="sng" dirty="0">
                <a:latin typeface="Arial" panose="020B0604020202020204" pitchFamily="34" charset="0"/>
                <a:cs typeface="Arial" panose="020B0604020202020204" pitchFamily="34" charset="0"/>
              </a:rPr>
              <a:t>TOF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perspectives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n-US" sz="1400" u="sng" dirty="0">
                <a:latin typeface="Arial" panose="020B0604020202020204" pitchFamily="34" charset="0"/>
                <a:cs typeface="Arial" panose="020B0604020202020204" pitchFamily="34" charset="0"/>
              </a:rPr>
              <a:t>Improved </a:t>
            </a:r>
            <a:r>
              <a:rPr lang="en-US" sz="1400" u="sng" dirty="0" err="1"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n-US" sz="1400" u="sng" dirty="0">
                <a:latin typeface="Arial" panose="020B0604020202020204" pitchFamily="34" charset="0"/>
                <a:cs typeface="Arial" panose="020B0604020202020204" pitchFamily="34" charset="0"/>
              </a:rPr>
              <a:t>/dx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cluster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counting in gas</a:t>
            </a:r>
          </a:p>
          <a:p>
            <a:pPr lvl="2"/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Progress </a:t>
            </a:r>
            <a:r>
              <a:rPr lang="en-US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related to </a:t>
            </a:r>
            <a:r>
              <a:rPr lang="en-US" sz="1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numerous </a:t>
            </a:r>
            <a:r>
              <a:rPr lang="en-US" sz="14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lang="en-US" sz="140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projects</a:t>
            </a:r>
            <a:r>
              <a:rPr lang="en-US" sz="1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1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Belle-II barrel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Belle-II forward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CLAS12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GlueX</a:t>
            </a: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Panda barrel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Panda end-caps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Panda forward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-Torch</a:t>
            </a:r>
          </a:p>
          <a:p>
            <a:endParaRPr lang="en-US" sz="1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18" name="Content Placeholder 9"/>
          <p:cNvSpPr txBox="1">
            <a:spLocks/>
          </p:cNvSpPr>
          <p:nvPr/>
        </p:nvSpPr>
        <p:spPr>
          <a:xfrm>
            <a:off x="5016500" y="900596"/>
            <a:ext cx="4796368" cy="5661553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/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u="sng" kern="0" dirty="0" smtClean="0">
                <a:solidFill>
                  <a:srgbClr val="C00000"/>
                </a:solidFill>
              </a:rPr>
              <a:t>High p</a:t>
            </a:r>
            <a:r>
              <a:rPr lang="en-US" kern="0" dirty="0" smtClean="0"/>
              <a:t> (&gt; 1-4 GeV/c)</a:t>
            </a:r>
          </a:p>
          <a:p>
            <a:r>
              <a:rPr lang="en-US" sz="1800" kern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  <a:p>
            <a:pPr lvl="1"/>
            <a:r>
              <a:rPr lang="en-US" sz="14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Focusing </a:t>
            </a:r>
            <a:r>
              <a:rPr lang="en-US" sz="1400" kern="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RICHes</a:t>
            </a:r>
            <a:r>
              <a:rPr lang="en-US" sz="14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en-US" sz="1400" u="sng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extended gaseous radiator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Presently only </a:t>
            </a:r>
            <a:r>
              <a:rPr lang="en-US" sz="1700" kern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3 running high-p </a:t>
            </a:r>
            <a:r>
              <a:rPr lang="en-US" sz="1700" kern="0" dirty="0" err="1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RICHes</a:t>
            </a:r>
            <a:r>
              <a:rPr lang="en-US" sz="17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kern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en-US" sz="1200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(2-counter system)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kern="0" dirty="0" smtClean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NA62 (non h-PID!)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COMPASS, </a:t>
            </a:r>
            <a:r>
              <a:rPr lang="en-US" sz="1200" u="sng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upgraded</a:t>
            </a:r>
            <a:r>
              <a:rPr lang="en-US" sz="1200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: novel MPGD-based PDs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200" kern="0" dirty="0" smtClean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kern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Further</a:t>
            </a:r>
            <a:r>
              <a:rPr lang="en-US" sz="18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future </a:t>
            </a:r>
            <a:r>
              <a:rPr lang="en-US" sz="1800" kern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projects</a:t>
            </a:r>
            <a:r>
              <a:rPr lang="en-US" sz="18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Only </a:t>
            </a:r>
            <a:r>
              <a:rPr lang="en-US" sz="1200" kern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EIC</a:t>
            </a:r>
          </a:p>
          <a:p>
            <a:pPr marL="457200" lvl="1" indent="0">
              <a:buFont typeface="Wingdings" pitchFamily="2" charset="2"/>
              <a:buNone/>
            </a:pPr>
            <a:endParaRPr lang="en-US" sz="1200" kern="0" dirty="0" smtClean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Font typeface="Wingdings" pitchFamily="2" charset="2"/>
              <a:buNone/>
            </a:pPr>
            <a:endParaRPr lang="en-US" sz="1200" kern="0" dirty="0" smtClean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Can the radiator be “thinner” to avoid gigantic sizes: (advantages for colliders, also for fixed target)?</a:t>
            </a:r>
          </a:p>
          <a:p>
            <a:pPr marL="0" indent="0">
              <a:buFont typeface="Wingdings" pitchFamily="2" charset="2"/>
              <a:buNone/>
            </a:pPr>
            <a:r>
              <a:rPr lang="en-US" sz="1200" kern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en-US" sz="1200" u="sng" kern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namely more detected photons per unit radiator length</a:t>
            </a:r>
            <a:endParaRPr lang="en-US" sz="1200" kern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proposed so far</a:t>
            </a:r>
          </a:p>
          <a:p>
            <a:pPr lvl="1"/>
            <a:r>
              <a:rPr lang="en-US" sz="12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 &gt; 1 </a:t>
            </a:r>
            <a:r>
              <a:rPr lang="en-US" sz="1200" kern="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atm</a:t>
            </a:r>
            <a:r>
              <a:rPr lang="en-US" sz="12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proposal for ALICE HMPID upgrade, than abandoned</a:t>
            </a:r>
          </a:p>
          <a:p>
            <a:pPr lvl="1"/>
            <a:r>
              <a:rPr lang="en-US" sz="12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Exploit the VUV region with a </a:t>
            </a:r>
          </a:p>
          <a:p>
            <a:pPr marL="762000" lvl="1" indent="0">
              <a:buFont typeface="Wingdings" pitchFamily="2" charset="2"/>
              <a:buNone/>
            </a:pPr>
            <a:r>
              <a:rPr lang="en-US" sz="12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 windowless RICH, </a:t>
            </a:r>
            <a:r>
              <a:rPr lang="en-US" sz="1200" kern="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testbeam</a:t>
            </a:r>
            <a:r>
              <a:rPr lang="en-US" sz="12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@ </a:t>
            </a:r>
            <a:r>
              <a:rPr lang="en-US" sz="1200" kern="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Fermilab</a:t>
            </a:r>
            <a:endParaRPr lang="en-US" sz="1200" kern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0" lvl="1" indent="0">
              <a:buFont typeface="Wingdings" pitchFamily="2" charset="2"/>
              <a:buNone/>
            </a:pPr>
            <a:endParaRPr lang="en-US" sz="1200" kern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200" kern="0" dirty="0" smtClean="0"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Use vacuum-based (visible light) photon detectors </a:t>
            </a:r>
          </a:p>
          <a:p>
            <a:pPr marL="152400" indent="-171450"/>
            <a:endParaRPr lang="en-US" sz="160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u="sng" kern="0" dirty="0"/>
          </a:p>
        </p:txBody>
      </p:sp>
      <p:sp>
        <p:nvSpPr>
          <p:cNvPr id="19" name="Up-Down Arrow 18"/>
          <p:cNvSpPr/>
          <p:nvPr/>
        </p:nvSpPr>
        <p:spPr bwMode="auto">
          <a:xfrm>
            <a:off x="508000" y="1871133"/>
            <a:ext cx="484632" cy="1286934"/>
          </a:xfrm>
          <a:prstGeom prst="upDownArrow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20" name="Up-Down Arrow 19"/>
          <p:cNvSpPr/>
          <p:nvPr/>
        </p:nvSpPr>
        <p:spPr bwMode="auto">
          <a:xfrm>
            <a:off x="3945467" y="2641600"/>
            <a:ext cx="484632" cy="990600"/>
          </a:xfrm>
          <a:prstGeom prst="upDownArrow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6863" y="2272268"/>
            <a:ext cx="801823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Imaging </a:t>
            </a:r>
          </a:p>
          <a:p>
            <a:r>
              <a:rPr lang="en-US" sz="1000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Cherenkov</a:t>
            </a:r>
            <a:endParaRPr lang="en-US" sz="10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26947" y="2973401"/>
            <a:ext cx="808235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000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resolution</a:t>
            </a:r>
          </a:p>
          <a:p>
            <a:r>
              <a:rPr lang="en-US" sz="1000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~O(10ps)</a:t>
            </a:r>
            <a:endParaRPr lang="en-US" sz="10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328414" y="6111100"/>
            <a:ext cx="1306768" cy="2308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List from RICH2016</a:t>
            </a:r>
            <a:endParaRPr lang="en-US" sz="10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24" name="Up-Down Arrow 23"/>
          <p:cNvSpPr/>
          <p:nvPr/>
        </p:nvSpPr>
        <p:spPr bwMode="auto">
          <a:xfrm>
            <a:off x="9316593" y="3032099"/>
            <a:ext cx="484632" cy="972634"/>
          </a:xfrm>
          <a:prstGeom prst="upDownArrow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084362" y="3333750"/>
            <a:ext cx="716863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000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physics</a:t>
            </a:r>
          </a:p>
          <a:p>
            <a:r>
              <a:rPr lang="en-US" sz="1000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needs</a:t>
            </a:r>
            <a:endParaRPr lang="en-US" sz="10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26" name="Up-Down Arrow 25"/>
          <p:cNvSpPr/>
          <p:nvPr/>
        </p:nvSpPr>
        <p:spPr bwMode="auto">
          <a:xfrm>
            <a:off x="9470580" y="5057173"/>
            <a:ext cx="423333" cy="938509"/>
          </a:xfrm>
          <a:prstGeom prst="upDownArrow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846693" y="5411011"/>
            <a:ext cx="939800" cy="2308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1000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aseous PDs</a:t>
            </a:r>
            <a:endParaRPr lang="en-US" sz="10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28" name="Rectangle 27"/>
          <p:cNvSpPr/>
          <p:nvPr/>
        </p:nvSpPr>
        <p:spPr>
          <a:xfrm rot="1129625">
            <a:off x="7948480" y="797842"/>
            <a:ext cx="1882246" cy="4801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Our focus</a:t>
            </a:r>
            <a:endParaRPr lang="en-US" sz="28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29" name="Text Box 73"/>
          <p:cNvSpPr txBox="1">
            <a:spLocks noChangeArrowheads="1"/>
          </p:cNvSpPr>
          <p:nvPr/>
        </p:nvSpPr>
        <p:spPr bwMode="auto">
          <a:xfrm>
            <a:off x="7739553" y="5828079"/>
            <a:ext cx="1731027" cy="2314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0" i="0" u="none" dirty="0" smtClean="0">
                <a:solidFill>
                  <a:schemeClr val="tx1"/>
                </a:solidFill>
                <a:effectLst/>
              </a:rPr>
              <a:t>IEEE NS 62 (2015) 3256</a:t>
            </a:r>
          </a:p>
        </p:txBody>
      </p:sp>
    </p:spTree>
    <p:extLst>
      <p:ext uri="{BB962C8B-B14F-4D97-AF65-F5344CB8AC3E}">
        <p14:creationId xmlns:p14="http://schemas.microsoft.com/office/powerpoint/2010/main" val="4134781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969" y="10160"/>
            <a:ext cx="8801099" cy="984250"/>
          </a:xfrm>
        </p:spPr>
        <p:txBody>
          <a:bodyPr/>
          <a:lstStyle/>
          <a:p>
            <a:r>
              <a:rPr lang="en-US" dirty="0" smtClean="0"/>
              <a:t>THE CONTEXT OF THE INFN R&amp;D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10 Jan 2018                                           </a:t>
            </a:r>
            <a:r>
              <a:rPr lang="en-US" smtClean="0"/>
              <a:t> Advisory Committee report, July 2017</a:t>
            </a:r>
            <a:r>
              <a:rPr lang="en-US" b="1" smtClean="0"/>
              <a:t>		</a:t>
            </a:r>
            <a:r>
              <a:rPr lang="en-US" smtClean="0"/>
              <a:t>Silvia DALLA TORRE</a:t>
            </a:r>
          </a:p>
          <a:p>
            <a:endParaRPr lang="en-US" dirty="0"/>
          </a:p>
        </p:txBody>
      </p:sp>
      <p:sp>
        <p:nvSpPr>
          <p:cNvPr id="17" name="Content Placeholder 8"/>
          <p:cNvSpPr>
            <a:spLocks noGrp="1"/>
          </p:cNvSpPr>
          <p:nvPr>
            <p:ph sz="half" idx="1"/>
          </p:nvPr>
        </p:nvSpPr>
        <p:spPr>
          <a:xfrm>
            <a:off x="59267" y="1049867"/>
            <a:ext cx="4804833" cy="5384799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>
                <a:solidFill>
                  <a:srgbClr val="C00000"/>
                </a:solidFill>
              </a:rPr>
              <a:t>Low p</a:t>
            </a:r>
            <a:r>
              <a:rPr lang="en-US" dirty="0" smtClean="0"/>
              <a:t> </a:t>
            </a:r>
            <a:r>
              <a:rPr lang="en-US" sz="2000" dirty="0" smtClean="0"/>
              <a:t>(&lt; 5-6 GeV/c, higher ?)</a:t>
            </a:r>
          </a:p>
          <a:p>
            <a:r>
              <a:rPr lang="en-US" sz="1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Options</a:t>
            </a:r>
          </a:p>
          <a:p>
            <a:pPr lvl="1"/>
            <a:r>
              <a:rPr lang="en-US" sz="1400" u="sng" dirty="0">
                <a:latin typeface="Arial" panose="020B0604020202020204" pitchFamily="34" charset="0"/>
                <a:cs typeface="Arial" panose="020B0604020202020204" pitchFamily="34" charset="0"/>
              </a:rPr>
              <a:t>Proximity focusing </a:t>
            </a:r>
            <a:r>
              <a:rPr lang="en-US" sz="1400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RICHes</a:t>
            </a:r>
            <a:r>
              <a:rPr lang="en-US" sz="1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using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(or analogous) </a:t>
            </a:r>
          </a:p>
          <a:p>
            <a:pPr lvl="2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aerogel</a:t>
            </a:r>
          </a:p>
          <a:p>
            <a:pPr lvl="1"/>
            <a:r>
              <a:rPr lang="en-US" sz="1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DIRC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&amp; derived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detectors</a:t>
            </a:r>
          </a:p>
          <a:p>
            <a:pPr lvl="2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FDIRC, TOP, TORCH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lvl="1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Alternative approaches</a:t>
            </a:r>
          </a:p>
          <a:p>
            <a:pPr lvl="2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lang="en-US" sz="1400" u="sng" dirty="0">
                <a:latin typeface="Arial" panose="020B0604020202020204" pitchFamily="34" charset="0"/>
                <a:cs typeface="Arial" panose="020B0604020202020204" pitchFamily="34" charset="0"/>
              </a:rPr>
              <a:t>TOF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perspectives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n-US" sz="1400" u="sng" dirty="0">
                <a:latin typeface="Arial" panose="020B0604020202020204" pitchFamily="34" charset="0"/>
                <a:cs typeface="Arial" panose="020B0604020202020204" pitchFamily="34" charset="0"/>
              </a:rPr>
              <a:t>Improved </a:t>
            </a:r>
            <a:r>
              <a:rPr lang="en-US" sz="1400" u="sng" dirty="0" err="1"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n-US" sz="1400" u="sng" dirty="0">
                <a:latin typeface="Arial" panose="020B0604020202020204" pitchFamily="34" charset="0"/>
                <a:cs typeface="Arial" panose="020B0604020202020204" pitchFamily="34" charset="0"/>
              </a:rPr>
              <a:t>/dx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cluster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counting in gas</a:t>
            </a:r>
          </a:p>
          <a:p>
            <a:pPr lvl="2"/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Progress </a:t>
            </a:r>
            <a:r>
              <a:rPr lang="en-US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related to </a:t>
            </a:r>
            <a:r>
              <a:rPr lang="en-US" sz="1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numerous </a:t>
            </a:r>
            <a:r>
              <a:rPr lang="en-US" sz="14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lang="en-US" sz="140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projects</a:t>
            </a:r>
            <a:r>
              <a:rPr lang="en-US" sz="1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1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Belle-II barrel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Belle-II forward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CLAS12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GlueX</a:t>
            </a: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Panda barrel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Panda end-caps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Panda forward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-Torch</a:t>
            </a:r>
          </a:p>
          <a:p>
            <a:endParaRPr lang="en-US" sz="1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18" name="Content Placeholder 9"/>
          <p:cNvSpPr txBox="1">
            <a:spLocks/>
          </p:cNvSpPr>
          <p:nvPr/>
        </p:nvSpPr>
        <p:spPr>
          <a:xfrm>
            <a:off x="5016500" y="900596"/>
            <a:ext cx="4796368" cy="5661553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/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u="sng" kern="0" dirty="0" smtClean="0">
                <a:solidFill>
                  <a:srgbClr val="C00000"/>
                </a:solidFill>
              </a:rPr>
              <a:t>High p</a:t>
            </a:r>
            <a:r>
              <a:rPr lang="en-US" kern="0" dirty="0" smtClean="0"/>
              <a:t> (&gt; 1-4 GeV/c)</a:t>
            </a:r>
          </a:p>
          <a:p>
            <a:r>
              <a:rPr lang="en-US" sz="1800" kern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  <a:p>
            <a:pPr lvl="1"/>
            <a:r>
              <a:rPr lang="en-US" sz="14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Focusing </a:t>
            </a:r>
            <a:r>
              <a:rPr lang="en-US" sz="1400" kern="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RICHes</a:t>
            </a:r>
            <a:r>
              <a:rPr lang="en-US" sz="14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en-US" sz="1400" u="sng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extended gaseous radiator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Presently only </a:t>
            </a:r>
            <a:r>
              <a:rPr lang="en-US" sz="1700" kern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3 running high-p </a:t>
            </a:r>
            <a:r>
              <a:rPr lang="en-US" sz="1700" kern="0" dirty="0" err="1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RICHes</a:t>
            </a:r>
            <a:r>
              <a:rPr lang="en-US" sz="17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kern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en-US" sz="1200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(2-counter system)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kern="0" dirty="0" smtClean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NA62 (non h-PID!)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COMPASS, </a:t>
            </a:r>
            <a:r>
              <a:rPr lang="en-US" sz="1200" u="sng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upgraded</a:t>
            </a:r>
            <a:r>
              <a:rPr lang="en-US" sz="1200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: novel MPGD-based PDs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200" kern="0" dirty="0" smtClean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kern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Further</a:t>
            </a:r>
            <a:r>
              <a:rPr lang="en-US" sz="18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future </a:t>
            </a:r>
            <a:r>
              <a:rPr lang="en-US" sz="1800" kern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projects</a:t>
            </a:r>
            <a:r>
              <a:rPr lang="en-US" sz="18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Only </a:t>
            </a:r>
            <a:r>
              <a:rPr lang="en-US" sz="1200" kern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EIC</a:t>
            </a:r>
          </a:p>
          <a:p>
            <a:pPr marL="457200" lvl="1" indent="0">
              <a:buFont typeface="Wingdings" pitchFamily="2" charset="2"/>
              <a:buNone/>
            </a:pPr>
            <a:endParaRPr lang="en-US" sz="1200" kern="0" dirty="0" smtClean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Font typeface="Wingdings" pitchFamily="2" charset="2"/>
              <a:buNone/>
            </a:pPr>
            <a:endParaRPr lang="en-US" sz="1200" kern="0" dirty="0" smtClean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Can the radiator be “thinner” to avoid gigantic sizes: (advantages for colliders, also for fixed target)?</a:t>
            </a:r>
          </a:p>
          <a:p>
            <a:pPr marL="0" indent="0">
              <a:buFont typeface="Wingdings" pitchFamily="2" charset="2"/>
              <a:buNone/>
            </a:pPr>
            <a:r>
              <a:rPr lang="en-US" sz="1200" kern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en-US" sz="1200" u="sng" kern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namely more detected photons per unit radiator length</a:t>
            </a:r>
            <a:endParaRPr lang="en-US" sz="1200" kern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proposed so far</a:t>
            </a:r>
          </a:p>
          <a:p>
            <a:pPr lvl="1"/>
            <a:r>
              <a:rPr lang="en-US" sz="12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 &gt; 1 </a:t>
            </a:r>
            <a:r>
              <a:rPr lang="en-US" sz="1200" kern="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atm</a:t>
            </a:r>
            <a:r>
              <a:rPr lang="en-US" sz="12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proposal for ALICE HMPID upgrade, than abandoned</a:t>
            </a:r>
          </a:p>
          <a:p>
            <a:pPr lvl="1"/>
            <a:r>
              <a:rPr lang="en-US" sz="12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Exploit the VUV region with a </a:t>
            </a:r>
          </a:p>
          <a:p>
            <a:pPr marL="762000" lvl="1" indent="0">
              <a:buFont typeface="Wingdings" pitchFamily="2" charset="2"/>
              <a:buNone/>
            </a:pPr>
            <a:r>
              <a:rPr lang="en-US" sz="12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 windowless RICH, </a:t>
            </a:r>
            <a:r>
              <a:rPr lang="en-US" sz="1200" kern="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testbeam</a:t>
            </a:r>
            <a:r>
              <a:rPr lang="en-US" sz="120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@ </a:t>
            </a:r>
            <a:r>
              <a:rPr lang="en-US" sz="1200" kern="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Fermilab</a:t>
            </a:r>
            <a:endParaRPr lang="en-US" sz="1200" kern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0" lvl="1" indent="0">
              <a:buFont typeface="Wingdings" pitchFamily="2" charset="2"/>
              <a:buNone/>
            </a:pPr>
            <a:endParaRPr lang="en-US" sz="1200" kern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200" kern="0" dirty="0" smtClean="0"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Use vacuum-based (visible light) photon detectors </a:t>
            </a:r>
          </a:p>
          <a:p>
            <a:pPr marL="152400" indent="-171450"/>
            <a:endParaRPr lang="en-US" sz="160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u="sng" kern="0" dirty="0"/>
          </a:p>
        </p:txBody>
      </p:sp>
      <p:sp>
        <p:nvSpPr>
          <p:cNvPr id="19" name="Up-Down Arrow 18"/>
          <p:cNvSpPr/>
          <p:nvPr/>
        </p:nvSpPr>
        <p:spPr bwMode="auto">
          <a:xfrm>
            <a:off x="508000" y="1871133"/>
            <a:ext cx="484632" cy="1286934"/>
          </a:xfrm>
          <a:prstGeom prst="upDownArrow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20" name="Up-Down Arrow 19"/>
          <p:cNvSpPr/>
          <p:nvPr/>
        </p:nvSpPr>
        <p:spPr bwMode="auto">
          <a:xfrm>
            <a:off x="3945467" y="2641600"/>
            <a:ext cx="484632" cy="990600"/>
          </a:xfrm>
          <a:prstGeom prst="upDownArrow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6863" y="2272268"/>
            <a:ext cx="801823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Imaging </a:t>
            </a:r>
          </a:p>
          <a:p>
            <a:r>
              <a:rPr lang="en-US" sz="1000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Cherenkov</a:t>
            </a:r>
            <a:endParaRPr lang="en-US" sz="10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26947" y="2973401"/>
            <a:ext cx="808235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000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resolution</a:t>
            </a:r>
          </a:p>
          <a:p>
            <a:r>
              <a:rPr lang="en-US" sz="1000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~O(10ps)</a:t>
            </a:r>
            <a:endParaRPr lang="en-US" sz="10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328414" y="6111100"/>
            <a:ext cx="1306768" cy="2308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List from RICH2016</a:t>
            </a:r>
            <a:endParaRPr lang="en-US" sz="10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24" name="Up-Down Arrow 23"/>
          <p:cNvSpPr/>
          <p:nvPr/>
        </p:nvSpPr>
        <p:spPr bwMode="auto">
          <a:xfrm>
            <a:off x="9316593" y="3032099"/>
            <a:ext cx="484632" cy="972634"/>
          </a:xfrm>
          <a:prstGeom prst="upDownArrow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084362" y="3333750"/>
            <a:ext cx="716863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000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physics</a:t>
            </a:r>
          </a:p>
          <a:p>
            <a:r>
              <a:rPr lang="en-US" sz="1000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needs</a:t>
            </a:r>
            <a:endParaRPr lang="en-US" sz="10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26" name="Up-Down Arrow 25"/>
          <p:cNvSpPr/>
          <p:nvPr/>
        </p:nvSpPr>
        <p:spPr bwMode="auto">
          <a:xfrm>
            <a:off x="9470580" y="5057173"/>
            <a:ext cx="423333" cy="938509"/>
          </a:xfrm>
          <a:prstGeom prst="upDownArrow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846693" y="5411011"/>
            <a:ext cx="939800" cy="2308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1000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aseous PDs</a:t>
            </a:r>
            <a:endParaRPr lang="en-US" sz="10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28" name="Rectangle 27"/>
          <p:cNvSpPr/>
          <p:nvPr/>
        </p:nvSpPr>
        <p:spPr>
          <a:xfrm rot="1129625">
            <a:off x="7948480" y="797842"/>
            <a:ext cx="1882246" cy="4801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Our focus</a:t>
            </a:r>
            <a:endParaRPr lang="en-US" sz="28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29" name="Text Box 73"/>
          <p:cNvSpPr txBox="1">
            <a:spLocks noChangeArrowheads="1"/>
          </p:cNvSpPr>
          <p:nvPr/>
        </p:nvSpPr>
        <p:spPr bwMode="auto">
          <a:xfrm>
            <a:off x="7739553" y="5828079"/>
            <a:ext cx="1731027" cy="2314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0" i="0" u="none" dirty="0" smtClean="0">
                <a:solidFill>
                  <a:schemeClr val="tx1"/>
                </a:solidFill>
                <a:effectLst/>
              </a:rPr>
              <a:t>IEEE NS 62 (2015) 3256</a:t>
            </a:r>
          </a:p>
        </p:txBody>
      </p:sp>
      <p:sp>
        <p:nvSpPr>
          <p:cNvPr id="3" name="TextBox 2"/>
          <p:cNvSpPr txBox="1"/>
          <p:nvPr/>
        </p:nvSpPr>
        <p:spPr>
          <a:xfrm rot="20693006">
            <a:off x="324090" y="2803211"/>
            <a:ext cx="4275186" cy="183742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World-wide activity ongoing for </a:t>
            </a:r>
            <a:r>
              <a:rPr lang="en-US" sz="1800" u="sng" dirty="0" smtClean="0">
                <a:solidFill>
                  <a:schemeClr val="tx1"/>
                </a:solidFill>
              </a:rPr>
              <a:t>h PID at low momenta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(interest of a wide scientific community) </a:t>
            </a:r>
            <a:r>
              <a:rPr lang="en-US" sz="1800" dirty="0" smtClean="0">
                <a:solidFill>
                  <a:schemeClr val="tx1"/>
                </a:solidFill>
              </a:rPr>
              <a:t>:</a:t>
            </a:r>
          </a:p>
          <a:p>
            <a:endParaRPr lang="en-US" sz="1800" dirty="0" smtClean="0">
              <a:solidFill>
                <a:schemeClr val="tx1"/>
              </a:solidFill>
            </a:endParaRPr>
          </a:p>
          <a:p>
            <a:r>
              <a:rPr lang="en-US" sz="1800" dirty="0">
                <a:solidFill>
                  <a:schemeClr val="tx1"/>
                </a:solidFill>
              </a:rPr>
              <a:t>a</a:t>
            </a:r>
            <a:r>
              <a:rPr lang="en-US" sz="1800" dirty="0" smtClean="0">
                <a:solidFill>
                  <a:schemeClr val="tx1"/>
                </a:solidFill>
              </a:rPr>
              <a:t> suitable and convincing approach for experiments at EIC can be found within this context </a:t>
            </a:r>
          </a:p>
        </p:txBody>
      </p:sp>
      <p:sp>
        <p:nvSpPr>
          <p:cNvPr id="30" name="TextBox 29"/>
          <p:cNvSpPr txBox="1"/>
          <p:nvPr/>
        </p:nvSpPr>
        <p:spPr>
          <a:xfrm rot="20696273">
            <a:off x="5170739" y="1174072"/>
            <a:ext cx="4275186" cy="50783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Very limited recent activity for </a:t>
            </a:r>
            <a:r>
              <a:rPr lang="en-US" sz="1800" u="sng" dirty="0" smtClean="0">
                <a:solidFill>
                  <a:schemeClr val="tx1"/>
                </a:solidFill>
              </a:rPr>
              <a:t>h PID at high momenta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(in the next years only R&amp;D for EIC foreseen):</a:t>
            </a:r>
            <a:r>
              <a:rPr lang="en-US" sz="1800" dirty="0" smtClean="0">
                <a:solidFill>
                  <a:srgbClr val="C00000"/>
                </a:solidFill>
              </a:rPr>
              <a:t> our </a:t>
            </a:r>
            <a:r>
              <a:rPr lang="en-US" sz="1800" dirty="0">
                <a:solidFill>
                  <a:srgbClr val="C00000"/>
                </a:solidFill>
              </a:rPr>
              <a:t>focus is here</a:t>
            </a:r>
          </a:p>
          <a:p>
            <a:endParaRPr lang="en-US" sz="1800" dirty="0">
              <a:solidFill>
                <a:schemeClr val="tx1"/>
              </a:solidFill>
            </a:endParaRPr>
          </a:p>
          <a:p>
            <a:endParaRPr lang="en-US" sz="1800" dirty="0" smtClean="0">
              <a:solidFill>
                <a:schemeClr val="tx1"/>
              </a:solidFill>
            </a:endParaRPr>
          </a:p>
          <a:p>
            <a:r>
              <a:rPr lang="en-US" sz="1800" dirty="0" smtClean="0">
                <a:solidFill>
                  <a:schemeClr val="tx1"/>
                </a:solidFill>
              </a:rPr>
              <a:t>Extra difficulty: </a:t>
            </a:r>
            <a:r>
              <a:rPr lang="en-US" sz="1800" u="sng" dirty="0" smtClean="0">
                <a:solidFill>
                  <a:schemeClr val="tx1"/>
                </a:solidFill>
              </a:rPr>
              <a:t>compress the radiator length</a:t>
            </a:r>
            <a:r>
              <a:rPr lang="en-US" sz="1800" dirty="0" smtClean="0">
                <a:solidFill>
                  <a:schemeClr val="tx1"/>
                </a:solidFill>
              </a:rPr>
              <a:t> to match the requirements of a collider setup</a:t>
            </a:r>
          </a:p>
          <a:p>
            <a:endParaRPr lang="en-US" sz="1800" dirty="0" smtClean="0">
              <a:solidFill>
                <a:schemeClr val="tx1"/>
              </a:solidFill>
            </a:endParaRPr>
          </a:p>
          <a:p>
            <a:endParaRPr lang="en-US" sz="1800" dirty="0" smtClean="0">
              <a:solidFill>
                <a:schemeClr val="tx1"/>
              </a:solidFill>
            </a:endParaRPr>
          </a:p>
          <a:p>
            <a:r>
              <a:rPr lang="en-US" sz="1800" u="sng" dirty="0" smtClean="0">
                <a:solidFill>
                  <a:schemeClr val="tx1"/>
                </a:solidFill>
              </a:rPr>
              <a:t>No consistent detector concept existing yet</a:t>
            </a:r>
            <a:r>
              <a:rPr lang="en-US" sz="1800" dirty="0" smtClean="0">
                <a:solidFill>
                  <a:schemeClr val="tx1"/>
                </a:solidFill>
              </a:rPr>
              <a:t>; most likely upgraded gaseous photon detectors have to be used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(central brick for a RICH)</a:t>
            </a:r>
            <a:r>
              <a:rPr lang="en-US" sz="1800" dirty="0" smtClean="0">
                <a:solidFill>
                  <a:schemeClr val="tx1"/>
                </a:solidFill>
              </a:rPr>
              <a:t> : this is the goal of the present stage of our R&amp;D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(later: move to a complete detector concept)</a:t>
            </a:r>
          </a:p>
          <a:p>
            <a:endParaRPr lang="en-US" sz="1800" dirty="0">
              <a:solidFill>
                <a:schemeClr val="tx1"/>
              </a:solidFill>
            </a:endParaRPr>
          </a:p>
          <a:p>
            <a:endParaRPr lang="en-US" sz="1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745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THGEMS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" y="994410"/>
            <a:ext cx="9697916" cy="5467936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YES, the </a:t>
            </a:r>
            <a:r>
              <a:rPr lang="en-US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concept is old</a:t>
            </a:r>
          </a:p>
          <a:p>
            <a:pPr marL="0" indent="0">
              <a:buNone/>
            </a:pPr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(reminder: THGEM also called LEM in literature)</a:t>
            </a:r>
            <a:r>
              <a:rPr lang="en-US" sz="1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So far </a:t>
            </a:r>
            <a:r>
              <a:rPr lang="en-US" u="sng" dirty="0" smtClean="0">
                <a:latin typeface="Arial" panose="020B0604020202020204" pitchFamily="34" charset="0"/>
                <a:cs typeface="Arial" panose="020B0604020202020204" pitchFamily="34" charset="0"/>
              </a:rPr>
              <a:t>used in a single experiment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 novel photon detectors of COMPASS RICH-1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it took years to understand them and reach production technique maturity 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(R&amp;D for COMPASS: 7 years)</a:t>
            </a:r>
          </a:p>
          <a:p>
            <a:pPr lvl="1"/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THGEM outgassing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mportant ingredient: </a:t>
            </a:r>
            <a:r>
              <a:rPr lang="en-US" u="sng" dirty="0" smtClean="0">
                <a:latin typeface="Arial" panose="020B0604020202020204" pitchFamily="34" charset="0"/>
                <a:cs typeface="Arial" panose="020B0604020202020204" pitchFamily="34" charset="0"/>
              </a:rPr>
              <a:t>bake them to complete epoxy curing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(not the case for standard PCB production)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 direct experience:</a:t>
            </a:r>
            <a:r>
              <a:rPr lang="en-US" dirty="0" smtClean="0"/>
              <a:t> </a:t>
            </a:r>
          </a:p>
          <a:p>
            <a:pPr marL="762000" lvl="1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Vacuum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level while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pumping </a:t>
            </a:r>
          </a:p>
          <a:p>
            <a:pPr marL="762000" lvl="1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 order to prepare </a:t>
            </a:r>
          </a:p>
          <a:p>
            <a:pPr marL="762000" lvl="1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CsI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coating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10 Jan 2018                                           </a:t>
            </a:r>
            <a:r>
              <a:rPr lang="en-US" smtClean="0"/>
              <a:t> Advisory Committee report, July 2017</a:t>
            </a:r>
            <a:r>
              <a:rPr lang="en-US" b="1" smtClean="0"/>
              <a:t>		</a:t>
            </a:r>
            <a:r>
              <a:rPr lang="en-US" smtClean="0"/>
              <a:t>Silvia DALLA TORRE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534245" y="1065933"/>
            <a:ext cx="3838353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THGEM introduced </a:t>
            </a:r>
            <a:r>
              <a:rPr lang="en-US" b="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in // by different groups:</a:t>
            </a:r>
          </a:p>
          <a:p>
            <a:pPr eaLnBrk="1" hangingPunct="1"/>
            <a:r>
              <a:rPr lang="en-US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Wingdings" pitchFamily="2" charset="2"/>
              </a:rPr>
              <a:t>L. </a:t>
            </a:r>
            <a:r>
              <a:rPr lang="en-US" b="0" dirty="0" err="1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Wingdings" pitchFamily="2" charset="2"/>
              </a:rPr>
              <a:t>Periale</a:t>
            </a:r>
            <a:r>
              <a:rPr lang="en-US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Wingdings" pitchFamily="2" charset="2"/>
              </a:rPr>
              <a:t> et al., NIM A478 (2002) </a:t>
            </a:r>
            <a:r>
              <a:rPr lang="en-US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Wingdings" pitchFamily="2" charset="2"/>
              </a:rPr>
              <a:t>377</a:t>
            </a:r>
            <a:endParaRPr lang="en-US" b="0" dirty="0" smtClean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eaLnBrk="1" hangingPunct="1"/>
            <a:r>
              <a:rPr lang="en-GB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Wingdings" pitchFamily="2" charset="2"/>
              </a:rPr>
              <a:t>P. </a:t>
            </a:r>
            <a:r>
              <a:rPr lang="en-GB" b="0" dirty="0" err="1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Wingdings" pitchFamily="2" charset="2"/>
              </a:rPr>
              <a:t>Jeanneret</a:t>
            </a:r>
            <a:r>
              <a:rPr lang="en-GB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Wingdings" pitchFamily="2" charset="2"/>
              </a:rPr>
              <a:t>,  PhD thesis, Neuchatel U., </a:t>
            </a:r>
            <a:r>
              <a:rPr lang="en-GB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Wingdings" pitchFamily="2" charset="2"/>
              </a:rPr>
              <a:t>2001</a:t>
            </a:r>
            <a:endParaRPr lang="en-GB" b="0" dirty="0" smtClean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eaLnBrk="1" hangingPunct="1"/>
            <a:r>
              <a:rPr lang="en-CA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Wingdings" pitchFamily="2" charset="2"/>
              </a:rPr>
              <a:t>P.S. </a:t>
            </a:r>
            <a:r>
              <a:rPr lang="en-CA" b="0" dirty="0" err="1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Wingdings" pitchFamily="2" charset="2"/>
              </a:rPr>
              <a:t>Barbeau</a:t>
            </a:r>
            <a:r>
              <a:rPr lang="en-CA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Wingdings" pitchFamily="2" charset="2"/>
              </a:rPr>
              <a:t> et </a:t>
            </a:r>
            <a:r>
              <a:rPr lang="en-CA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Wingdings" pitchFamily="2" charset="2"/>
              </a:rPr>
              <a:t>al., </a:t>
            </a:r>
            <a:r>
              <a:rPr lang="en-CA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Wingdings" pitchFamily="2" charset="2"/>
              </a:rPr>
              <a:t>IEEE NS50 (2003) 1285</a:t>
            </a:r>
          </a:p>
          <a:p>
            <a:pPr eaLnBrk="1" hangingPunct="1"/>
            <a:r>
              <a:rPr lang="en-CA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Wingdings" pitchFamily="2" charset="2"/>
              </a:rPr>
              <a:t>R. </a:t>
            </a:r>
            <a:r>
              <a:rPr lang="en-CA" b="0" dirty="0" err="1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Wingdings" pitchFamily="2" charset="2"/>
              </a:rPr>
              <a:t>Chechik</a:t>
            </a:r>
            <a:r>
              <a:rPr lang="en-CA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Wingdings" pitchFamily="2" charset="2"/>
              </a:rPr>
              <a:t> et </a:t>
            </a:r>
            <a:r>
              <a:rPr lang="en-CA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Wingdings" pitchFamily="2" charset="2"/>
              </a:rPr>
              <a:t>al., NIMA </a:t>
            </a:r>
            <a:r>
              <a:rPr lang="en-CA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Wingdings" pitchFamily="2" charset="2"/>
              </a:rPr>
              <a:t>535 (2004) 303</a:t>
            </a:r>
            <a:endParaRPr lang="en-US" b="0" dirty="0" smtClean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Wingdings" pitchFamily="2" charset="2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199318" y="4323692"/>
            <a:ext cx="5595313" cy="2246788"/>
            <a:chOff x="613899" y="3951989"/>
            <a:chExt cx="5595313" cy="224678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3899" y="3951989"/>
              <a:ext cx="5595313" cy="2235001"/>
            </a:xfrm>
            <a:prstGeom prst="rect">
              <a:avLst/>
            </a:prstGeom>
            <a:ln>
              <a:solidFill>
                <a:srgbClr val="0000CC"/>
              </a:solidFill>
            </a:ln>
          </p:spPr>
        </p:pic>
        <p:grpSp>
          <p:nvGrpSpPr>
            <p:cNvPr id="10" name="Group 9"/>
            <p:cNvGrpSpPr/>
            <p:nvPr/>
          </p:nvGrpSpPr>
          <p:grpSpPr>
            <a:xfrm>
              <a:off x="1700401" y="5858813"/>
              <a:ext cx="3806561" cy="339964"/>
              <a:chOff x="4507705" y="3246934"/>
              <a:chExt cx="3806561" cy="339964"/>
            </a:xfrm>
          </p:grpSpPr>
          <p:sp>
            <p:nvSpPr>
              <p:cNvPr id="19" name="Left-Right Arrow 18"/>
              <p:cNvSpPr/>
              <p:nvPr/>
            </p:nvSpPr>
            <p:spPr bwMode="auto">
              <a:xfrm>
                <a:off x="4507705" y="3246934"/>
                <a:ext cx="3806561" cy="339964"/>
              </a:xfrm>
              <a:prstGeom prst="leftRightArrow">
                <a:avLst/>
              </a:prstGeom>
              <a:gradFill rotWithShape="0">
                <a:gsLst>
                  <a:gs pos="0">
                    <a:srgbClr val="D1FFFF"/>
                  </a:gs>
                  <a:gs pos="50000">
                    <a:srgbClr val="D1FFFF">
                      <a:gamma/>
                      <a:shade val="46275"/>
                      <a:invGamma/>
                    </a:srgbClr>
                  </a:gs>
                  <a:gs pos="100000">
                    <a:srgbClr val="D1FFFF"/>
                  </a:gs>
                </a:gsLst>
                <a:lin ang="0" scaled="1"/>
              </a:gradFill>
              <a:ln w="9525" cap="flat" cmpd="sng" algn="ctr">
                <a:solidFill>
                  <a:srgbClr val="0000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elvetica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6058164" y="3300642"/>
                <a:ext cx="705642" cy="2585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tx1"/>
                    </a:solidFill>
                    <a:effectLst/>
                  </a:rPr>
                  <a:t>6 days </a:t>
                </a:r>
                <a:endParaRPr lang="en-US" dirty="0"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2823942" y="5264443"/>
              <a:ext cx="1935145" cy="2308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00C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000" b="0" dirty="0" smtClean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Reference board, </a:t>
              </a:r>
              <a:r>
                <a:rPr lang="en-US" sz="1000" dirty="0" smtClean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NO HOLES !</a:t>
              </a:r>
              <a:endParaRPr lang="en-US" sz="1000" dirty="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00401" y="4418217"/>
              <a:ext cx="683200" cy="2308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00C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000" b="0" dirty="0" smtClean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THGEM </a:t>
              </a:r>
              <a:endParaRPr lang="en-US" sz="1000" b="0" dirty="0">
                <a:solidFill>
                  <a:schemeClr val="tx1"/>
                </a:solidFill>
                <a:effectLst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 bwMode="auto">
            <a:xfrm flipH="1">
              <a:off x="2023723" y="5381897"/>
              <a:ext cx="788700" cy="292208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9525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 flipH="1">
              <a:off x="1700401" y="4649049"/>
              <a:ext cx="589954" cy="407354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9525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pSp>
          <p:nvGrpSpPr>
            <p:cNvPr id="15" name="Group 14"/>
            <p:cNvGrpSpPr/>
            <p:nvPr/>
          </p:nvGrpSpPr>
          <p:grpSpPr>
            <a:xfrm>
              <a:off x="613899" y="4034851"/>
              <a:ext cx="527275" cy="2124299"/>
              <a:chOff x="3565754" y="1553000"/>
              <a:chExt cx="527275" cy="2124299"/>
            </a:xfrm>
          </p:grpSpPr>
          <p:sp>
            <p:nvSpPr>
              <p:cNvPr id="16" name="TextBox 15"/>
              <p:cNvSpPr txBox="1"/>
              <p:nvPr/>
            </p:nvSpPr>
            <p:spPr>
              <a:xfrm rot="16200000">
                <a:off x="2688270" y="2430484"/>
                <a:ext cx="21242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0000CC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000" b="0" dirty="0" smtClean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        Vacuum level (mbar)</a:t>
                </a:r>
              </a:p>
              <a:p>
                <a:r>
                  <a:rPr lang="en-US" sz="1000" b="0" dirty="0" smtClean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1x10</a:t>
                </a:r>
                <a:r>
                  <a:rPr lang="en-US" sz="1000" b="0" baseline="30000" dirty="0" smtClean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-7</a:t>
                </a:r>
                <a:r>
                  <a:rPr lang="en-US" sz="1000" b="0" dirty="0" smtClean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2.51x10</a:t>
                </a:r>
                <a:r>
                  <a:rPr lang="en-US" sz="1000" b="0" baseline="30000" dirty="0" smtClean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-6</a:t>
                </a:r>
                <a:r>
                  <a:rPr lang="en-US" sz="1000" b="0" dirty="0" smtClean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           </a:t>
                </a:r>
                <a:endParaRPr lang="en-US" sz="1000" b="0" dirty="0"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 bwMode="auto">
              <a:xfrm>
                <a:off x="3962128" y="3370217"/>
                <a:ext cx="130901" cy="45719"/>
              </a:xfrm>
              <a:prstGeom prst="rect">
                <a:avLst/>
              </a:prstGeom>
              <a:solidFill>
                <a:srgbClr val="0000CC"/>
              </a:solidFill>
              <a:ln w="9525" cap="flat" cmpd="sng" algn="ctr">
                <a:solidFill>
                  <a:srgbClr val="0000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elvetica" pitchFamily="34" charset="0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 bwMode="auto">
              <a:xfrm>
                <a:off x="3953943" y="2172105"/>
                <a:ext cx="130901" cy="45719"/>
              </a:xfrm>
              <a:prstGeom prst="rect">
                <a:avLst/>
              </a:prstGeom>
              <a:solidFill>
                <a:srgbClr val="0000CC"/>
              </a:solidFill>
              <a:ln w="9525" cap="flat" cmpd="sng" algn="ctr">
                <a:solidFill>
                  <a:srgbClr val="0000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elvetica" pitchFamily="34" charset="0"/>
                </a:endParaRPr>
              </a:p>
            </p:txBody>
          </p:sp>
        </p:grpSp>
      </p:grpSp>
      <p:sp>
        <p:nvSpPr>
          <p:cNvPr id="21" name="TextBox 20"/>
          <p:cNvSpPr txBox="1"/>
          <p:nvPr/>
        </p:nvSpPr>
        <p:spPr>
          <a:xfrm rot="20693006">
            <a:off x="6675591" y="4570493"/>
            <a:ext cx="3059051" cy="48013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  <a:effectLst/>
              </a:rPr>
              <a:t>No extra outgassing from </a:t>
            </a:r>
          </a:p>
          <a:p>
            <a:r>
              <a:rPr lang="en-US" sz="1400" dirty="0" smtClean="0">
                <a:solidFill>
                  <a:schemeClr val="tx1"/>
                </a:solidFill>
                <a:effectLst/>
              </a:rPr>
              <a:t>the 325,000 holes in the THGEM ! </a:t>
            </a:r>
          </a:p>
        </p:txBody>
      </p:sp>
      <p:cxnSp>
        <p:nvCxnSpPr>
          <p:cNvPr id="23" name="Straight Arrow Connector 22"/>
          <p:cNvCxnSpPr/>
          <p:nvPr/>
        </p:nvCxnSpPr>
        <p:spPr bwMode="auto">
          <a:xfrm flipV="1">
            <a:off x="3288323" y="5071378"/>
            <a:ext cx="910994" cy="467776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solidFill>
              <a:srgbClr val="0033CC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233318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638" y="10160"/>
            <a:ext cx="9539654" cy="984250"/>
          </a:xfrm>
        </p:spPr>
        <p:txBody>
          <a:bodyPr/>
          <a:lstStyle/>
          <a:p>
            <a:r>
              <a:rPr lang="en-US" sz="3200" dirty="0" smtClean="0"/>
              <a:t>About OPERATION IN THE FAR UV DOMAIN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10 Jan 2018                                           </a:t>
            </a:r>
            <a:r>
              <a:rPr lang="en-US" smtClean="0"/>
              <a:t> Advisory Committee report, July 2017</a:t>
            </a:r>
            <a:r>
              <a:rPr lang="en-US" b="1" smtClean="0"/>
              <a:t>		</a:t>
            </a:r>
            <a:r>
              <a:rPr lang="en-US" smtClean="0"/>
              <a:t>Silvia DALLA TORRE</a:t>
            </a:r>
          </a:p>
          <a:p>
            <a:endParaRPr lang="en-US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4929728" y="1314888"/>
            <a:ext cx="3759812" cy="1090171"/>
          </a:xfrm>
          <a:prstGeom prst="rect">
            <a:avLst/>
          </a:prstGeom>
          <a:solidFill>
            <a:schemeClr val="bg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US" altLang="en-US" sz="1600" u="sng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COMPASS RICH-1, gas transparency</a:t>
            </a:r>
            <a:endParaRPr lang="en-US" altLang="en-US" sz="1600" u="sng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-"/>
            </a:pPr>
            <a:r>
              <a:rPr lang="en-US" altLang="en-US" sz="14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gas </a:t>
            </a:r>
            <a:r>
              <a:rPr lang="en-US" altLang="en-US" sz="1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cleaning by on-line </a:t>
            </a:r>
            <a:r>
              <a:rPr lang="en-US" altLang="en-US" sz="14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filters, </a:t>
            </a:r>
            <a:endParaRPr lang="en-US" altLang="en-US" sz="1400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-"/>
            </a:pPr>
            <a:r>
              <a:rPr lang="en-US" altLang="en-US" sz="1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separate </a:t>
            </a:r>
            <a:r>
              <a:rPr lang="en-US" altLang="en-US" sz="14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functions:</a:t>
            </a:r>
          </a:p>
          <a:p>
            <a:pPr lvl="1">
              <a:buFontTx/>
              <a:buChar char="-"/>
            </a:pPr>
            <a:r>
              <a:rPr lang="en-US" altLang="en-US" sz="14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Cu catalyst, ~ 40</a:t>
            </a:r>
            <a:r>
              <a:rPr lang="en-US" altLang="en-US" sz="1400" baseline="300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en-US" altLang="en-US" sz="14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 for O</a:t>
            </a:r>
            <a:r>
              <a:rPr lang="en-US" altLang="en-US" sz="1400" baseline="-250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  <a:p>
            <a:pPr lvl="1">
              <a:buFontTx/>
              <a:buChar char="-"/>
            </a:pPr>
            <a:r>
              <a:rPr lang="en-US" altLang="en-US" sz="14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5A molecular sieve, ~ 10</a:t>
            </a:r>
            <a:r>
              <a:rPr lang="en-US" altLang="en-US" sz="1400" baseline="300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en-US" altLang="en-US" sz="14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 for H</a:t>
            </a:r>
            <a:r>
              <a:rPr lang="en-US" altLang="en-US" sz="1400" baseline="-250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en-US" sz="14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601689" y="2461137"/>
            <a:ext cx="5187142" cy="3815542"/>
            <a:chOff x="3404630" y="2575337"/>
            <a:chExt cx="5187142" cy="3815542"/>
          </a:xfrm>
        </p:grpSpPr>
        <p:grpSp>
          <p:nvGrpSpPr>
            <p:cNvPr id="7" name="Group 6"/>
            <p:cNvGrpSpPr/>
            <p:nvPr/>
          </p:nvGrpSpPr>
          <p:grpSpPr>
            <a:xfrm>
              <a:off x="3404630" y="2575337"/>
              <a:ext cx="5187142" cy="3815542"/>
              <a:chOff x="2626822" y="2568633"/>
              <a:chExt cx="5187142" cy="3815542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2706368" y="2651251"/>
                <a:ext cx="5032682" cy="3663713"/>
                <a:chOff x="179299" y="2625848"/>
                <a:chExt cx="5032682" cy="3663713"/>
              </a:xfrm>
            </p:grpSpPr>
            <p:grpSp>
              <p:nvGrpSpPr>
                <p:cNvPr id="14" name="Group 9"/>
                <p:cNvGrpSpPr>
                  <a:grpSpLocks/>
                </p:cNvGrpSpPr>
                <p:nvPr/>
              </p:nvGrpSpPr>
              <p:grpSpPr bwMode="auto">
                <a:xfrm>
                  <a:off x="179299" y="2625848"/>
                  <a:ext cx="4968483" cy="3663713"/>
                  <a:chOff x="374" y="1145"/>
                  <a:chExt cx="3316" cy="2418"/>
                </a:xfrm>
              </p:grpSpPr>
              <p:pic>
                <p:nvPicPr>
                  <p:cNvPr id="17" name="Picture 10" descr="vessel_110603"/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56" y="1305"/>
                    <a:ext cx="3234" cy="2159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18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765" y="1404"/>
                    <a:ext cx="612" cy="1781"/>
                  </a:xfrm>
                  <a:prstGeom prst="rect">
                    <a:avLst/>
                  </a:prstGeom>
                  <a:solidFill>
                    <a:srgbClr val="CCFFFF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2075" tIns="46038" rIns="92075" bIns="46038" anchor="ctr"/>
                  <a:lstStyle/>
                  <a:p>
                    <a:pPr algn="ctr" eaLnBrk="1" hangingPunct="1">
                      <a:lnSpc>
                        <a:spcPct val="100000"/>
                      </a:lnSpc>
                    </a:pPr>
                    <a:endParaRPr lang="en-US" altLang="en-US" sz="2400" b="0"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9" name="Line 1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379" y="1406"/>
                    <a:ext cx="1" cy="1775"/>
                  </a:xfrm>
                  <a:prstGeom prst="line">
                    <a:avLst/>
                  </a:prstGeom>
                  <a:noFill/>
                  <a:ln w="38100">
                    <a:solidFill>
                      <a:srgbClr val="0000CC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92075" tIns="46038" rIns="92075" bIns="46038" anchor="ctr"/>
                  <a:lstStyle/>
                  <a:p>
                    <a:endParaRPr lang="en-US"/>
                  </a:p>
                </p:txBody>
              </p:sp>
              <p:sp>
                <p:nvSpPr>
                  <p:cNvPr id="20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2995" y="1380"/>
                    <a:ext cx="606" cy="1815"/>
                  </a:xfrm>
                  <a:prstGeom prst="rect">
                    <a:avLst/>
                  </a:prstGeom>
                  <a:solidFill>
                    <a:srgbClr val="CCFFFF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2075" tIns="46038" rIns="92075" bIns="46038" anchor="ctr"/>
                  <a:lstStyle/>
                  <a:p>
                    <a:pPr algn="ctr" eaLnBrk="1" hangingPunct="1">
                      <a:lnSpc>
                        <a:spcPct val="100000"/>
                      </a:lnSpc>
                    </a:pPr>
                    <a:endParaRPr lang="en-US" altLang="en-US" sz="2400" b="0"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" name="Line 1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992" y="1420"/>
                    <a:ext cx="1" cy="1775"/>
                  </a:xfrm>
                  <a:prstGeom prst="line">
                    <a:avLst/>
                  </a:prstGeom>
                  <a:noFill/>
                  <a:ln w="38100">
                    <a:solidFill>
                      <a:srgbClr val="0000CC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92075" tIns="46038" rIns="92075" bIns="46038" anchor="ctr"/>
                  <a:lstStyle/>
                  <a:p>
                    <a:endParaRPr lang="en-US"/>
                  </a:p>
                </p:txBody>
              </p:sp>
              <p:sp>
                <p:nvSpPr>
                  <p:cNvPr id="22" name="Text Box 1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04" y="2136"/>
                    <a:ext cx="1583" cy="789"/>
                  </a:xfrm>
                  <a:prstGeom prst="rect">
                    <a:avLst/>
                  </a:prstGeom>
                  <a:solidFill>
                    <a:srgbClr val="66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92075" tIns="46038" rIns="92075" bIns="46038">
                    <a:spAutoFit/>
                  </a:bodyPr>
                  <a:lstStyle/>
                  <a:p>
                    <a:r>
                      <a:rPr lang="en-US" altLang="en-US" i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</a:rPr>
                      <a:t>transmission </a:t>
                    </a:r>
                  </a:p>
                  <a:p>
                    <a:r>
                      <a:rPr lang="en-US" altLang="en-US" i="1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</a:rPr>
                      <a:t>through 1,87 m,</a:t>
                    </a:r>
                  </a:p>
                  <a:p>
                    <a:r>
                      <a:rPr lang="en-US" altLang="en-US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</a:rPr>
                      <a:t>corresponding to:</a:t>
                    </a:r>
                  </a:p>
                  <a:p>
                    <a:pPr>
                      <a:spcBef>
                        <a:spcPct val="50000"/>
                      </a:spcBef>
                    </a:pPr>
                    <a:r>
                      <a:rPr lang="en-US" altLang="en-US" sz="14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</a:rPr>
                      <a:t>H</a:t>
                    </a:r>
                    <a:r>
                      <a:rPr lang="en-US" altLang="en-US" sz="1400" baseline="-250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</a:rPr>
                      <a:t>2</a:t>
                    </a:r>
                    <a:r>
                      <a:rPr lang="en-US" altLang="en-US" sz="14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</a:rPr>
                      <a:t>O:</a:t>
                    </a:r>
                    <a:r>
                      <a:rPr lang="en-US" altLang="en-US" sz="1400" b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</a:rPr>
                      <a:t> </a:t>
                    </a:r>
                    <a:r>
                      <a:rPr lang="en-US" altLang="en-US" sz="14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</a:rPr>
                      <a:t>~1 ppm</a:t>
                    </a:r>
                    <a:r>
                      <a:rPr lang="en-US" altLang="en-US" sz="1400" b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</a:rPr>
                      <a:t>, </a:t>
                    </a:r>
                  </a:p>
                  <a:p>
                    <a:pPr>
                      <a:spcBef>
                        <a:spcPct val="50000"/>
                      </a:spcBef>
                    </a:pPr>
                    <a:r>
                      <a:rPr lang="en-US" altLang="en-US" sz="14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</a:rPr>
                      <a:t>O</a:t>
                    </a:r>
                    <a:r>
                      <a:rPr lang="en-US" altLang="en-US" sz="1400" baseline="-250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</a:rPr>
                      <a:t>2: </a:t>
                    </a:r>
                    <a:r>
                      <a:rPr lang="en-US" altLang="en-US" sz="14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</a:rPr>
                      <a:t>~3 ppm</a:t>
                    </a:r>
                    <a:endParaRPr lang="en-US" altLang="en-US" sz="1400" i="1" dirty="0">
                      <a:solidFill>
                        <a:srgbClr val="C000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endParaRPr>
                  </a:p>
                </p:txBody>
              </p:sp>
              <p:sp>
                <p:nvSpPr>
                  <p:cNvPr id="23" name="Text Box 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" y="1145"/>
                    <a:ext cx="1370" cy="242"/>
                  </a:xfrm>
                  <a:prstGeom prst="rect">
                    <a:avLst/>
                  </a:prstGeom>
                  <a:solidFill>
                    <a:srgbClr val="FFFF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92075" tIns="46038" rIns="92075" bIns="46038"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n-US" altLang="en-US" sz="200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</a:rPr>
                      <a:t>typical</a:t>
                    </a:r>
                    <a:endParaRPr lang="en-US" altLang="en-US" sz="2000"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endParaRPr>
                  </a:p>
                </p:txBody>
              </p:sp>
              <p:sp>
                <p:nvSpPr>
                  <p:cNvPr id="24" name="Text Box 1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534" y="3376"/>
                    <a:ext cx="1218" cy="18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92075" tIns="46038" rIns="92075" bIns="46038"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n-US" altLang="en-US" sz="14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</a:rPr>
                      <a:t>wavelength (nm)</a:t>
                    </a:r>
                  </a:p>
                </p:txBody>
              </p:sp>
              <p:sp>
                <p:nvSpPr>
                  <p:cNvPr id="25" name="Text Box 19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-140" y="2221"/>
                    <a:ext cx="1218" cy="19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92075" tIns="46038" rIns="92075" bIns="46038"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n-US" altLang="en-US" sz="14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</a:rPr>
                      <a:t>transmission</a:t>
                    </a:r>
                  </a:p>
                </p:txBody>
              </p:sp>
            </p:grpSp>
            <p:sp>
              <p:nvSpPr>
                <p:cNvPr id="15" name="TextBox 14"/>
                <p:cNvSpPr txBox="1"/>
                <p:nvPr/>
              </p:nvSpPr>
              <p:spPr>
                <a:xfrm rot="16200000">
                  <a:off x="-863119" y="4301387"/>
                  <a:ext cx="2876263" cy="2585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chemeClr val="tx1"/>
                      </a:solidFill>
                      <a:effectLst/>
                    </a:rPr>
                    <a:t>0        0.2      0.4         0.6      0.8         1</a:t>
                  </a:r>
                  <a:endParaRPr lang="en-US" dirty="0"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631767" y="5782878"/>
                  <a:ext cx="4580214" cy="2585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schemeClr val="tx1"/>
                      </a:solidFill>
                      <a:effectLst/>
                    </a:rPr>
                    <a:t> </a:t>
                  </a:r>
                  <a:r>
                    <a:rPr lang="en-US" dirty="0" smtClean="0">
                      <a:solidFill>
                        <a:schemeClr val="tx1"/>
                      </a:solidFill>
                      <a:effectLst/>
                    </a:rPr>
                    <a:t>          160        170        180          190        200         210      </a:t>
                  </a:r>
                  <a:endParaRPr lang="en-US" dirty="0">
                    <a:solidFill>
                      <a:schemeClr val="tx1"/>
                    </a:solidFill>
                    <a:effectLst/>
                  </a:endParaRPr>
                </a:p>
              </p:txBody>
            </p:sp>
          </p:grpSp>
          <p:sp>
            <p:nvSpPr>
              <p:cNvPr id="13" name="Rectangle 12"/>
              <p:cNvSpPr/>
              <p:nvPr/>
            </p:nvSpPr>
            <p:spPr bwMode="auto">
              <a:xfrm>
                <a:off x="2626822" y="2568633"/>
                <a:ext cx="5187142" cy="3815542"/>
              </a:xfrm>
              <a:prstGeom prst="rect">
                <a:avLst/>
              </a:prstGeom>
              <a:noFill/>
              <a:ln w="38100" cap="flat" cmpd="sng" algn="ctr">
                <a:solidFill>
                  <a:srgbClr val="0000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elvetica" pitchFamily="34" charset="0"/>
                </a:endParaRPr>
              </a:p>
            </p:txBody>
          </p:sp>
        </p:grpSp>
        <p:sp>
          <p:nvSpPr>
            <p:cNvPr id="8" name="Text Box 73"/>
            <p:cNvSpPr txBox="1">
              <a:spLocks noChangeArrowheads="1"/>
            </p:cNvSpPr>
            <p:nvPr/>
          </p:nvSpPr>
          <p:spPr bwMode="auto">
            <a:xfrm>
              <a:off x="7347116" y="2705008"/>
              <a:ext cx="754654" cy="27302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300" dirty="0" err="1" smtClean="0">
                  <a:solidFill>
                    <a:schemeClr val="tx1"/>
                  </a:solidFill>
                  <a:effectLst/>
                </a:rPr>
                <a:t>CsI</a:t>
              </a:r>
              <a:r>
                <a:rPr lang="en-US" sz="1300" dirty="0" smtClean="0">
                  <a:solidFill>
                    <a:schemeClr val="tx1"/>
                  </a:solidFill>
                  <a:effectLst/>
                </a:rPr>
                <a:t> QE</a:t>
              </a:r>
              <a:endParaRPr lang="en-US" sz="1300" i="0" u="none" dirty="0">
                <a:solidFill>
                  <a:schemeClr val="tx1"/>
                </a:solidFill>
                <a:effectLst/>
              </a:endParaRPr>
            </a:p>
          </p:txBody>
        </p:sp>
        <p:cxnSp>
          <p:nvCxnSpPr>
            <p:cNvPr id="9" name="Straight Arrow Connector 8"/>
            <p:cNvCxnSpPr>
              <a:stCxn id="8" idx="2"/>
            </p:cNvCxnSpPr>
            <p:nvPr/>
          </p:nvCxnSpPr>
          <p:spPr bwMode="auto">
            <a:xfrm flipH="1">
              <a:off x="7418782" y="2978032"/>
              <a:ext cx="305661" cy="651806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9525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0" name="Text Box 73"/>
            <p:cNvSpPr txBox="1">
              <a:spLocks noChangeArrowheads="1"/>
            </p:cNvSpPr>
            <p:nvPr/>
          </p:nvSpPr>
          <p:spPr bwMode="auto">
            <a:xfrm>
              <a:off x="4119354" y="5367612"/>
              <a:ext cx="754654" cy="27302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300" dirty="0" smtClean="0">
                  <a:solidFill>
                    <a:schemeClr val="tx1"/>
                  </a:solidFill>
                  <a:effectLst/>
                </a:rPr>
                <a:t>quartz</a:t>
              </a:r>
              <a:endParaRPr lang="en-US" sz="1300" i="0" u="none" dirty="0">
                <a:solidFill>
                  <a:schemeClr val="tx1"/>
                </a:solidFill>
                <a:effectLst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 bwMode="auto">
            <a:xfrm flipV="1">
              <a:off x="4313268" y="4870335"/>
              <a:ext cx="649995" cy="491217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9525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3"/>
          <a:srcRect t="1478"/>
          <a:stretch/>
        </p:blipFill>
        <p:spPr>
          <a:xfrm>
            <a:off x="38535" y="1407228"/>
            <a:ext cx="3598757" cy="2050535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306978" y="3510472"/>
            <a:ext cx="4129909" cy="3056055"/>
            <a:chOff x="237731" y="2936187"/>
            <a:chExt cx="4189041" cy="3515156"/>
          </a:xfrm>
        </p:grpSpPr>
        <p:grpSp>
          <p:nvGrpSpPr>
            <p:cNvPr id="28" name="Group 27"/>
            <p:cNvGrpSpPr/>
            <p:nvPr/>
          </p:nvGrpSpPr>
          <p:grpSpPr>
            <a:xfrm>
              <a:off x="325181" y="3063574"/>
              <a:ext cx="3996851" cy="3346005"/>
              <a:chOff x="361425" y="2303341"/>
              <a:chExt cx="3996851" cy="3346005"/>
            </a:xfrm>
          </p:grpSpPr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1425" y="3110836"/>
                <a:ext cx="3996851" cy="2538510"/>
              </a:xfrm>
              <a:prstGeom prst="rect">
                <a:avLst/>
              </a:prstGeom>
              <a:ln>
                <a:solidFill>
                  <a:srgbClr val="0000CC"/>
                </a:solidFill>
              </a:ln>
            </p:spPr>
          </p:pic>
          <p:grpSp>
            <p:nvGrpSpPr>
              <p:cNvPr id="31" name="Group 30"/>
              <p:cNvGrpSpPr/>
              <p:nvPr/>
            </p:nvGrpSpPr>
            <p:grpSpPr>
              <a:xfrm>
                <a:off x="925766" y="2303341"/>
                <a:ext cx="3207478" cy="1193554"/>
                <a:chOff x="925766" y="2303341"/>
                <a:chExt cx="3207478" cy="1193554"/>
              </a:xfrm>
            </p:grpSpPr>
            <p:sp>
              <p:nvSpPr>
                <p:cNvPr id="32" name="TextBox 31"/>
                <p:cNvSpPr txBox="1"/>
                <p:nvPr/>
              </p:nvSpPr>
              <p:spPr>
                <a:xfrm>
                  <a:off x="925766" y="2303341"/>
                  <a:ext cx="3207478" cy="7115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rgbClr val="C00000"/>
                      </a:solidFill>
                      <a:effectLst/>
                    </a:rPr>
                    <a:t>(n-1) </a:t>
                  </a:r>
                  <a:r>
                    <a:rPr lang="en-US" dirty="0" err="1" smtClean="0">
                      <a:solidFill>
                        <a:srgbClr val="C00000"/>
                      </a:solidFill>
                      <a:effectLst/>
                    </a:rPr>
                    <a:t>r.m.s</a:t>
                  </a:r>
                  <a:r>
                    <a:rPr lang="en-US" dirty="0" smtClean="0">
                      <a:solidFill>
                        <a:srgbClr val="C00000"/>
                      </a:solidFill>
                      <a:effectLst/>
                    </a:rPr>
                    <a:t> </a:t>
                  </a:r>
                  <a:r>
                    <a:rPr lang="en-US" i="1" dirty="0" smtClean="0">
                      <a:solidFill>
                        <a:schemeClr val="tx1"/>
                      </a:solidFill>
                      <a:effectLst/>
                    </a:rPr>
                    <a:t>(assuming Frank and </a:t>
                  </a:r>
                  <a:r>
                    <a:rPr lang="en-US" i="1" dirty="0">
                      <a:solidFill>
                        <a:schemeClr val="tx1"/>
                      </a:solidFill>
                      <a:effectLst/>
                    </a:rPr>
                    <a:t>T</a:t>
                  </a:r>
                  <a:r>
                    <a:rPr lang="en-US" i="1" dirty="0" smtClean="0">
                      <a:solidFill>
                        <a:schemeClr val="tx1"/>
                      </a:solidFill>
                      <a:effectLst/>
                    </a:rPr>
                    <a:t>amm):</a:t>
                  </a:r>
                </a:p>
                <a:p>
                  <a:endParaRPr lang="en-US" dirty="0">
                    <a:solidFill>
                      <a:schemeClr val="tx1"/>
                    </a:solidFill>
                    <a:effectLst/>
                  </a:endParaRPr>
                </a:p>
                <a:p>
                  <a:r>
                    <a:rPr lang="en-US" sz="1400" dirty="0" smtClean="0">
                      <a:solidFill>
                        <a:schemeClr val="tx1"/>
                      </a:solidFill>
                      <a:effectLst/>
                    </a:rPr>
                    <a:t>30×10</a:t>
                  </a:r>
                  <a:r>
                    <a:rPr lang="en-US" sz="1400" baseline="30000" dirty="0">
                      <a:solidFill>
                        <a:schemeClr val="tx1"/>
                      </a:solidFill>
                      <a:effectLst/>
                    </a:rPr>
                    <a:t>−6</a:t>
                  </a:r>
                  <a:r>
                    <a:rPr lang="en-US" sz="1400" dirty="0">
                      <a:solidFill>
                        <a:schemeClr val="tx1"/>
                      </a:solidFill>
                      <a:effectLst/>
                    </a:rPr>
                    <a:t> </a:t>
                  </a:r>
                  <a:r>
                    <a:rPr lang="en-US" sz="1400" dirty="0" smtClean="0">
                      <a:solidFill>
                        <a:schemeClr val="tx1"/>
                      </a:solidFill>
                      <a:effectLst/>
                    </a:rPr>
                    <a:t>            </a:t>
                  </a:r>
                  <a:r>
                    <a:rPr lang="en-US" sz="1400" dirty="0" smtClean="0">
                      <a:solidFill>
                        <a:schemeClr val="tx1"/>
                      </a:solidFill>
                      <a:effectLst/>
                    </a:rPr>
                    <a:t>  &lt;             46×10</a:t>
                  </a:r>
                  <a:r>
                    <a:rPr lang="en-US" sz="1400" baseline="30000" dirty="0">
                      <a:solidFill>
                        <a:schemeClr val="tx1"/>
                      </a:solidFill>
                      <a:effectLst/>
                    </a:rPr>
                    <a:t>−6</a:t>
                  </a:r>
                  <a:r>
                    <a:rPr lang="en-US" sz="1400" dirty="0">
                      <a:solidFill>
                        <a:schemeClr val="tx1"/>
                      </a:solidFill>
                      <a:effectLst/>
                    </a:rPr>
                    <a:t> </a:t>
                  </a:r>
                </a:p>
              </p:txBody>
            </p:sp>
            <p:cxnSp>
              <p:nvCxnSpPr>
                <p:cNvPr id="33" name="Straight Arrow Connector 32"/>
                <p:cNvCxnSpPr/>
                <p:nvPr/>
              </p:nvCxnSpPr>
              <p:spPr bwMode="auto">
                <a:xfrm>
                  <a:off x="1365447" y="3390704"/>
                  <a:ext cx="274320" cy="0"/>
                </a:xfrm>
                <a:prstGeom prst="straightConnector1">
                  <a:avLst/>
                </a:prstGeom>
                <a:gradFill rotWithShape="0">
                  <a:gsLst>
                    <a:gs pos="0">
                      <a:srgbClr val="D1FFFF"/>
                    </a:gs>
                    <a:gs pos="50000">
                      <a:srgbClr val="D1FFFF">
                        <a:gamma/>
                        <a:shade val="46275"/>
                        <a:invGamma/>
                      </a:srgbClr>
                    </a:gs>
                    <a:gs pos="100000">
                      <a:srgbClr val="D1FFFF"/>
                    </a:gs>
                  </a:gsLst>
                  <a:lin ang="0" scaled="1"/>
                </a:gradFill>
                <a:ln w="38100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4" name="Straight Arrow Connector 33"/>
                <p:cNvCxnSpPr/>
                <p:nvPr/>
              </p:nvCxnSpPr>
              <p:spPr bwMode="auto">
                <a:xfrm flipH="1" flipV="1">
                  <a:off x="1325268" y="3394671"/>
                  <a:ext cx="314499" cy="3798"/>
                </a:xfrm>
                <a:prstGeom prst="straightConnector1">
                  <a:avLst/>
                </a:prstGeom>
                <a:gradFill rotWithShape="0">
                  <a:gsLst>
                    <a:gs pos="0">
                      <a:srgbClr val="D1FFFF"/>
                    </a:gs>
                    <a:gs pos="50000">
                      <a:srgbClr val="D1FFFF">
                        <a:gamma/>
                        <a:shade val="46275"/>
                        <a:invGamma/>
                      </a:srgbClr>
                    </a:gs>
                    <a:gs pos="100000">
                      <a:srgbClr val="D1FFFF"/>
                    </a:gs>
                  </a:gsLst>
                  <a:lin ang="0" scaled="1"/>
                </a:gradFill>
                <a:ln w="38100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5" name="Straight Arrow Connector 34"/>
                <p:cNvCxnSpPr/>
                <p:nvPr/>
              </p:nvCxnSpPr>
              <p:spPr bwMode="auto">
                <a:xfrm>
                  <a:off x="1639767" y="3487356"/>
                  <a:ext cx="2245821" cy="5428"/>
                </a:xfrm>
                <a:prstGeom prst="straightConnector1">
                  <a:avLst/>
                </a:prstGeom>
                <a:gradFill rotWithShape="0">
                  <a:gsLst>
                    <a:gs pos="0">
                      <a:srgbClr val="D1FFFF"/>
                    </a:gs>
                    <a:gs pos="50000">
                      <a:srgbClr val="D1FFFF">
                        <a:gamma/>
                        <a:shade val="46275"/>
                        <a:invGamma/>
                      </a:srgbClr>
                    </a:gs>
                    <a:gs pos="100000">
                      <a:srgbClr val="D1FFFF"/>
                    </a:gs>
                  </a:gsLst>
                  <a:lin ang="0" scaled="1"/>
                </a:gradFill>
                <a:ln w="38100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6" name="Straight Arrow Connector 35"/>
                <p:cNvCxnSpPr/>
                <p:nvPr/>
              </p:nvCxnSpPr>
              <p:spPr bwMode="auto">
                <a:xfrm flipH="1" flipV="1">
                  <a:off x="1595818" y="3496592"/>
                  <a:ext cx="2319770" cy="303"/>
                </a:xfrm>
                <a:prstGeom prst="straightConnector1">
                  <a:avLst/>
                </a:prstGeom>
                <a:gradFill rotWithShape="0">
                  <a:gsLst>
                    <a:gs pos="0">
                      <a:srgbClr val="D1FFFF"/>
                    </a:gs>
                    <a:gs pos="50000">
                      <a:srgbClr val="D1FFFF">
                        <a:gamma/>
                        <a:shade val="46275"/>
                        <a:invGamma/>
                      </a:srgbClr>
                    </a:gs>
                    <a:gs pos="100000">
                      <a:srgbClr val="D1FFFF"/>
                    </a:gs>
                  </a:gsLst>
                  <a:lin ang="0" scaled="1"/>
                </a:gradFill>
                <a:ln w="38100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7" name="Straight Arrow Connector 36"/>
                <p:cNvCxnSpPr/>
                <p:nvPr/>
              </p:nvCxnSpPr>
              <p:spPr bwMode="auto">
                <a:xfrm>
                  <a:off x="1259990" y="2894273"/>
                  <a:ext cx="192470" cy="454668"/>
                </a:xfrm>
                <a:prstGeom prst="straightConnector1">
                  <a:avLst/>
                </a:prstGeom>
                <a:gradFill rotWithShape="0">
                  <a:gsLst>
                    <a:gs pos="0">
                      <a:srgbClr val="D1FFFF"/>
                    </a:gs>
                    <a:gs pos="50000">
                      <a:srgbClr val="D1FFFF">
                        <a:gamma/>
                        <a:shade val="46275"/>
                        <a:invGamma/>
                      </a:srgbClr>
                    </a:gs>
                    <a:gs pos="100000">
                      <a:srgbClr val="D1FFFF"/>
                    </a:gs>
                  </a:gsLst>
                  <a:lin ang="0" scaled="1"/>
                </a:gradFill>
                <a:ln w="952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8" name="Straight Arrow Connector 37"/>
                <p:cNvCxnSpPr/>
                <p:nvPr/>
              </p:nvCxnSpPr>
              <p:spPr bwMode="auto">
                <a:xfrm flipH="1">
                  <a:off x="2949600" y="2870304"/>
                  <a:ext cx="412339" cy="599356"/>
                </a:xfrm>
                <a:prstGeom prst="straightConnector1">
                  <a:avLst/>
                </a:prstGeom>
                <a:gradFill rotWithShape="0">
                  <a:gsLst>
                    <a:gs pos="0">
                      <a:srgbClr val="D1FFFF"/>
                    </a:gs>
                    <a:gs pos="50000">
                      <a:srgbClr val="D1FFFF">
                        <a:gamma/>
                        <a:shade val="46275"/>
                        <a:invGamma/>
                      </a:srgbClr>
                    </a:gs>
                    <a:gs pos="100000">
                      <a:srgbClr val="D1FFFF"/>
                    </a:gs>
                  </a:gsLst>
                  <a:lin ang="0" scaled="1"/>
                </a:gradFill>
                <a:ln w="952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</p:grpSp>
        </p:grpSp>
        <p:sp>
          <p:nvSpPr>
            <p:cNvPr id="29" name="Rectangle 28"/>
            <p:cNvSpPr/>
            <p:nvPr/>
          </p:nvSpPr>
          <p:spPr bwMode="auto">
            <a:xfrm>
              <a:off x="237731" y="2936187"/>
              <a:ext cx="4189041" cy="3515156"/>
            </a:xfrm>
            <a:prstGeom prst="rect">
              <a:avLst/>
            </a:prstGeom>
            <a:noFill/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3515773" y="2386485"/>
            <a:ext cx="958691" cy="1046457"/>
            <a:chOff x="3536685" y="2121559"/>
            <a:chExt cx="958691" cy="1046457"/>
          </a:xfrm>
        </p:grpSpPr>
        <p:pic>
          <p:nvPicPr>
            <p:cNvPr id="40" name="Picture 129" descr="HBD"/>
            <p:cNvPicPr>
              <a:picLocks noChangeAspect="1" noChangeArrowheads="1"/>
            </p:cNvPicPr>
            <p:nvPr/>
          </p:nvPicPr>
          <p:blipFill>
            <a:blip r:embed="rId5" cstate="print"/>
            <a:srcRect t="12248" r="18021" b="12944"/>
            <a:stretch>
              <a:fillRect/>
            </a:stretch>
          </p:blipFill>
          <p:spPr bwMode="auto">
            <a:xfrm>
              <a:off x="3573385" y="2409020"/>
              <a:ext cx="921991" cy="75899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CC"/>
              </a:solidFill>
            </a:ln>
          </p:spPr>
        </p:pic>
        <p:sp>
          <p:nvSpPr>
            <p:cNvPr id="41" name="TextBox 40"/>
            <p:cNvSpPr txBox="1"/>
            <p:nvPr/>
          </p:nvSpPr>
          <p:spPr>
            <a:xfrm>
              <a:off x="3536685" y="2121559"/>
              <a:ext cx="817853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0000CC"/>
                  </a:solidFill>
                  <a:effectLst/>
                </a:rPr>
                <a:t>PHENIX HBD</a:t>
              </a:r>
            </a:p>
            <a:p>
              <a:r>
                <a:rPr lang="en-US" sz="800" dirty="0" err="1" smtClean="0">
                  <a:solidFill>
                    <a:srgbClr val="0000CC"/>
                  </a:solidFill>
                  <a:effectLst/>
                </a:rPr>
                <a:t>CsI</a:t>
              </a:r>
              <a:r>
                <a:rPr lang="en-US" sz="800" dirty="0" smtClean="0">
                  <a:solidFill>
                    <a:srgbClr val="0000CC"/>
                  </a:solidFill>
                  <a:effectLst/>
                </a:rPr>
                <a:t> + GEMs</a:t>
              </a:r>
              <a:endParaRPr lang="en-US" sz="800" dirty="0">
                <a:solidFill>
                  <a:srgbClr val="0000CC"/>
                </a:solidFill>
                <a:effectLst/>
              </a:endParaRPr>
            </a:p>
          </p:txBody>
        </p:sp>
      </p:grpSp>
      <p:sp>
        <p:nvSpPr>
          <p:cNvPr id="42" name="Text Box 8"/>
          <p:cNvSpPr txBox="1">
            <a:spLocks noChangeArrowheads="1"/>
          </p:cNvSpPr>
          <p:nvPr/>
        </p:nvSpPr>
        <p:spPr bwMode="auto">
          <a:xfrm>
            <a:off x="38535" y="844700"/>
            <a:ext cx="3230051" cy="536173"/>
          </a:xfrm>
          <a:prstGeom prst="rect">
            <a:avLst/>
          </a:prstGeom>
          <a:solidFill>
            <a:schemeClr val="bg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US" altLang="en-US" sz="1600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CsI</a:t>
            </a:r>
            <a:r>
              <a:rPr lang="en-US" altLang="en-US" sz="16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600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gasous</a:t>
            </a:r>
            <a:r>
              <a:rPr lang="en-US" altLang="en-US" sz="16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sensors used </a:t>
            </a:r>
          </a:p>
          <a:p>
            <a:r>
              <a:rPr lang="en-US" altLang="en-US" sz="16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several Cherenkov detectors</a:t>
            </a:r>
            <a:endParaRPr lang="en-US" altLang="en-US" sz="1600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3" name="Text Box 73"/>
          <p:cNvSpPr txBox="1">
            <a:spLocks noChangeArrowheads="1"/>
          </p:cNvSpPr>
          <p:nvPr/>
        </p:nvSpPr>
        <p:spPr bwMode="auto">
          <a:xfrm rot="16200000">
            <a:off x="-239145" y="5159503"/>
            <a:ext cx="1566651" cy="27302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300" dirty="0" err="1" smtClean="0">
                <a:solidFill>
                  <a:schemeClr val="tx1"/>
                </a:solidFill>
                <a:effectLst/>
              </a:rPr>
              <a:t>Refractvie</a:t>
            </a:r>
            <a:r>
              <a:rPr lang="en-US" sz="1300" dirty="0" smtClean="0">
                <a:solidFill>
                  <a:schemeClr val="tx1"/>
                </a:solidFill>
                <a:effectLst/>
              </a:rPr>
              <a:t> </a:t>
            </a:r>
            <a:r>
              <a:rPr lang="en-US" sz="1300" dirty="0" smtClean="0">
                <a:solidFill>
                  <a:schemeClr val="tx1"/>
                </a:solidFill>
                <a:effectLst/>
              </a:rPr>
              <a:t>index</a:t>
            </a:r>
            <a:endParaRPr lang="en-US" sz="1300" i="0" u="none" dirty="0">
              <a:solidFill>
                <a:schemeClr val="tx1"/>
              </a:solidFill>
              <a:effectLst/>
            </a:endParaRPr>
          </a:p>
        </p:txBody>
      </p:sp>
      <p:sp>
        <p:nvSpPr>
          <p:cNvPr id="44" name="TextBox 43"/>
          <p:cNvSpPr txBox="1"/>
          <p:nvPr/>
        </p:nvSpPr>
        <p:spPr>
          <a:xfrm rot="20693006">
            <a:off x="2571735" y="5011359"/>
            <a:ext cx="1931189" cy="7571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effectLst/>
              </a:rPr>
              <a:t>Chromatic dispersion depends also on the wavelength acceptance range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943092" y="777662"/>
            <a:ext cx="2476213" cy="4247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effectLst/>
              </a:rPr>
              <a:t>FACTS</a:t>
            </a:r>
          </a:p>
        </p:txBody>
      </p:sp>
    </p:spTree>
    <p:extLst>
      <p:ext uri="{BB962C8B-B14F-4D97-AF65-F5344CB8AC3E}">
        <p14:creationId xmlns:p14="http://schemas.microsoft.com/office/powerpoint/2010/main" val="273324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ontent Placeholder 2"/>
          <p:cNvSpPr txBox="1">
            <a:spLocks/>
          </p:cNvSpPr>
          <p:nvPr/>
        </p:nvSpPr>
        <p:spPr bwMode="auto">
          <a:xfrm>
            <a:off x="4155058" y="1184988"/>
            <a:ext cx="5569234" cy="5224604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QE is similar in ND and </a:t>
            </a:r>
            <a:r>
              <a:rPr lang="en-US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CsI</a:t>
            </a:r>
            <a:endParaRPr lang="en-US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u="sng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is expected to be by far </a:t>
            </a:r>
            <a:r>
              <a:rPr lang="en-US" u="sng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more robust</a:t>
            </a:r>
          </a:p>
          <a:p>
            <a:pPr marL="762000" lvl="1" indent="0">
              <a:buFont typeface="Wingdings" pitchFamily="2" charset="2"/>
              <a:buNone/>
            </a:pPr>
            <a:endParaRPr lang="en-US" sz="1800" kern="0" dirty="0">
              <a:effectLst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638" y="10160"/>
            <a:ext cx="9539654" cy="984250"/>
          </a:xfrm>
        </p:spPr>
        <p:txBody>
          <a:bodyPr/>
          <a:lstStyle/>
          <a:p>
            <a:r>
              <a:rPr lang="en-US" sz="3200" dirty="0" smtClean="0"/>
              <a:t>About OPERATION IN THE FAR UV DOMAIN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10 Jan 2018                                           </a:t>
            </a:r>
            <a:r>
              <a:rPr lang="en-US" smtClean="0"/>
              <a:t> Advisory Committee report, July 2017</a:t>
            </a:r>
            <a:r>
              <a:rPr lang="en-US" b="1" smtClean="0"/>
              <a:t>		</a:t>
            </a:r>
            <a:r>
              <a:rPr lang="en-US" smtClean="0"/>
              <a:t>Silvia DALLA TORRE</a:t>
            </a:r>
          </a:p>
          <a:p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5819883" y="6026410"/>
            <a:ext cx="2768707" cy="38318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it-IT" sz="1050" b="0" dirty="0" err="1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L.Velardi</a:t>
            </a:r>
            <a:r>
              <a:rPr lang="it-IT" sz="105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, </a:t>
            </a:r>
            <a:r>
              <a:rPr lang="it-IT" sz="1050" b="0" dirty="0" err="1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A.Valentini</a:t>
            </a:r>
            <a:r>
              <a:rPr lang="it-IT" sz="105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, </a:t>
            </a:r>
            <a:r>
              <a:rPr lang="it-IT" sz="1050" b="0" dirty="0" err="1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G.Cicala</a:t>
            </a:r>
            <a:r>
              <a:rPr lang="it-IT" sz="105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it-IT" sz="105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</a:t>
            </a:r>
            <a:r>
              <a:rPr lang="en-US" sz="1050" b="0" dirty="0" smtClean="0">
                <a:solidFill>
                  <a:schemeClr val="tx1"/>
                </a:solidFill>
                <a:effectLst/>
              </a:rPr>
              <a:t>l., </a:t>
            </a:r>
          </a:p>
          <a:p>
            <a:r>
              <a:rPr lang="en-US" sz="105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Diamond </a:t>
            </a:r>
            <a:r>
              <a:rPr lang="en-US" sz="105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&amp; Related </a:t>
            </a:r>
            <a:r>
              <a:rPr lang="en-US" sz="105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Materials 76 (2017) 1</a:t>
            </a:r>
            <a:endParaRPr lang="en-US" sz="1050" b="0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2"/>
          <a:srcRect b="1104"/>
          <a:stretch/>
        </p:blipFill>
        <p:spPr>
          <a:xfrm>
            <a:off x="5281776" y="2282854"/>
            <a:ext cx="4378184" cy="3248516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8416" y="2573726"/>
            <a:ext cx="293360" cy="2628207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2913" y="5588530"/>
            <a:ext cx="4135156" cy="315852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8178060" y="1996622"/>
            <a:ext cx="821059" cy="2862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47 % (!)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51" name="Straight Arrow Connector 50"/>
          <p:cNvCxnSpPr>
            <a:stCxn id="50" idx="1"/>
          </p:cNvCxnSpPr>
          <p:nvPr/>
        </p:nvCxnSpPr>
        <p:spPr>
          <a:xfrm flipH="1">
            <a:off x="7842738" y="2139738"/>
            <a:ext cx="335322" cy="3336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ontent Placeholder 2"/>
          <p:cNvSpPr>
            <a:spLocks noGrp="1"/>
          </p:cNvSpPr>
          <p:nvPr>
            <p:ph idx="1"/>
          </p:nvPr>
        </p:nvSpPr>
        <p:spPr>
          <a:xfrm>
            <a:off x="96715" y="1184988"/>
            <a:ext cx="3915663" cy="5224604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 RICH prototype has explored the very far UV domain 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 windowless RICH using CF</a:t>
            </a:r>
            <a:r>
              <a:rPr lang="en-US" baseline="-25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quintuple GEMs and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CsI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using a thin-film mirror (25 nm MgF</a:t>
            </a:r>
            <a:r>
              <a:rPr lang="en-US" baseline="-25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reflecting in a limited range around 120 nm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0" lvl="1" indent="0">
              <a:buNone/>
            </a:pPr>
            <a:endParaRPr lang="en-US" dirty="0"/>
          </a:p>
        </p:txBody>
      </p:sp>
      <p:sp>
        <p:nvSpPr>
          <p:cNvPr id="53" name="Text Box 73"/>
          <p:cNvSpPr txBox="1">
            <a:spLocks noChangeArrowheads="1"/>
          </p:cNvSpPr>
          <p:nvPr/>
        </p:nvSpPr>
        <p:spPr bwMode="auto">
          <a:xfrm>
            <a:off x="2185229" y="6135584"/>
            <a:ext cx="1731027" cy="2314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0" i="0" u="none" dirty="0" smtClean="0">
                <a:solidFill>
                  <a:schemeClr val="tx1"/>
                </a:solidFill>
                <a:effectLst/>
              </a:rPr>
              <a:t>IEEE NS 62 (2015) 3256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757" y="4364106"/>
            <a:ext cx="2727522" cy="1752791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21299" y="4758311"/>
            <a:ext cx="1675860" cy="347307"/>
          </a:xfrm>
          <a:prstGeom prst="rect">
            <a:avLst/>
          </a:prstGeom>
          <a:ln>
            <a:solidFill>
              <a:srgbClr val="0033CC"/>
            </a:solidFill>
          </a:ln>
        </p:spPr>
      </p:pic>
    </p:spTree>
    <p:extLst>
      <p:ext uri="{BB962C8B-B14F-4D97-AF65-F5344CB8AC3E}">
        <p14:creationId xmlns:p14="http://schemas.microsoft.com/office/powerpoint/2010/main" val="3653220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panose="020B0604020202020204" pitchFamily="34" charset="0"/>
              </a:rPr>
              <a:t>MCP coupled to MM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>
                <a:effectLst/>
              </a:rPr>
              <a:t>Most likely interesting, nevertheless a completely different approach that would require restarting from scratch …</a:t>
            </a:r>
          </a:p>
          <a:p>
            <a:endParaRPr lang="en-US" dirty="0">
              <a:effectLst/>
            </a:endParaRPr>
          </a:p>
          <a:p>
            <a:r>
              <a:rPr lang="en-US" dirty="0" smtClean="0">
                <a:effectLst/>
              </a:rPr>
              <a:t>At the moment, not considered</a:t>
            </a:r>
            <a:endParaRPr lang="en-US" dirty="0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10 Jan 2018                                           </a:t>
            </a:r>
            <a:r>
              <a:rPr lang="en-US" smtClean="0"/>
              <a:t> Advisory Committee report, July 2017</a:t>
            </a:r>
            <a:r>
              <a:rPr lang="en-US" b="1" smtClean="0"/>
              <a:t>		</a:t>
            </a:r>
            <a:r>
              <a:rPr lang="en-US" smtClean="0"/>
              <a:t>Silvia DALLA TORRE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460213"/>
      </p:ext>
    </p:extLst>
  </p:cSld>
  <p:clrMapOvr>
    <a:masterClrMapping/>
  </p:clrMapOvr>
</p:sld>
</file>

<file path=ppt/theme/theme1.xml><?xml version="1.0" encoding="utf-8"?>
<a:theme xmlns:a="http://schemas.openxmlformats.org/drawingml/2006/main" name="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lnDef>
  </a:objectDefaults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Z:\P32\MSO97PRO\Template\CERN\Paper Presentation 2.pot</Template>
  <TotalTime>172819</TotalTime>
  <Words>1026</Words>
  <Application>Microsoft Office PowerPoint</Application>
  <PresentationFormat>Custom</PresentationFormat>
  <Paragraphs>204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Comic Sans MS</vt:lpstr>
      <vt:lpstr>Helvetica</vt:lpstr>
      <vt:lpstr>Times New Roman</vt:lpstr>
      <vt:lpstr>Wingdings</vt:lpstr>
      <vt:lpstr>Paper Presentation 2</vt:lpstr>
      <vt:lpstr>In the report about INFN activity</vt:lpstr>
      <vt:lpstr>THE CONTEXT OF THE INFN R&amp;D</vt:lpstr>
      <vt:lpstr>THE CONTEXT OF THE INFN R&amp;D</vt:lpstr>
      <vt:lpstr>About THGEMS</vt:lpstr>
      <vt:lpstr>About OPERATION IN THE FAR UV DOMAIN</vt:lpstr>
      <vt:lpstr>About OPERATION IN THE FAR UV DOMAIN</vt:lpstr>
      <vt:lpstr>MCP coupled to MM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Robertson</dc:creator>
  <cp:lastModifiedBy>Silvia Dalla Torre</cp:lastModifiedBy>
  <cp:revision>2656</cp:revision>
  <cp:lastPrinted>2000-06-14T12:59:46Z</cp:lastPrinted>
  <dcterms:created xsi:type="dcterms:W3CDTF">1999-01-09T07:35:23Z</dcterms:created>
  <dcterms:modified xsi:type="dcterms:W3CDTF">2018-01-12T13:58:25Z</dcterms:modified>
</cp:coreProperties>
</file>